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63" r:id="rId4"/>
    <p:sldId id="258" r:id="rId5"/>
    <p:sldId id="259" r:id="rId6"/>
    <p:sldId id="260" r:id="rId7"/>
    <p:sldId id="261" r:id="rId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52"/>
    <p:restoredTop sz="94610"/>
  </p:normalViewPr>
  <p:slideViewPr>
    <p:cSldViewPr snapToGrid="0" snapToObjects="1">
      <p:cViewPr varScale="1">
        <p:scale>
          <a:sx n="119" d="100"/>
          <a:sy n="119" d="100"/>
        </p:scale>
        <p:origin x="216" y="3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08393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Arrancar aquí. Antes de esta diapositiva se proyecta el vídeo para familias, que explica qué es DIDE. Esta presentación empieza donde acaba el vídeo.</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alguien pregunta por la lista completa, está publicada en dide.org/explora-los-indicadores-dide. Decirlo transmite transparencia. No recorrer los 43 aquí.</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16:notes"/>
          <p:cNvSpPr txBox="1">
            <a:spLocks noGrp="1"/>
          </p:cNvSpPr>
          <p:nvPr>
            <p:ph type="body" idx="1"/>
          </p:nvPr>
        </p:nvSpPr>
        <p:spPr>
          <a:xfrm>
            <a:off x="1828800" y="4951413"/>
            <a:ext cx="14630400" cy="4049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5" name="Google Shape;375;p16: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es la diapositiva más importante de toda la presentación. De aquí depende que los datos sirvan. Insistir sobre todo en el punto 1: contestar por separado.</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Aquí se responde a la pregunta que nadie hace en voz alta: he dedicado 45 minutos, y ahora qué. Insistir en el punto 3: el trabajo empieza el mismo día.</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alargarse. Decirlo con seguridad y pasar. Si alguien pregunta más, el centro tiene el documento de cumplimiento normativo para entregar.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Cerrar aquí y abrir turno de preguntas. Recordar dónde encontrarán el vídeo de cómo completar el cuestionario.</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5"/>
        <p:cNvGrpSpPr/>
        <p:nvPr/>
      </p:nvGrpSpPr>
      <p:grpSpPr>
        <a:xfrm>
          <a:off x="0" y="0"/>
          <a:ext cx="0" cy="0"/>
          <a:chOff x="0" y="0"/>
          <a:chExt cx="0" cy="0"/>
        </a:xfrm>
      </p:grpSpPr>
      <p:sp>
        <p:nvSpPr>
          <p:cNvPr id="26" name="Google Shape;26;p37"/>
          <p:cNvSpPr txBox="1">
            <a:spLocks noGrp="1"/>
          </p:cNvSpPr>
          <p:nvPr>
            <p:ph type="title"/>
          </p:nvPr>
        </p:nvSpPr>
        <p:spPr>
          <a:xfrm>
            <a:off x="5296091" y="4358109"/>
            <a:ext cx="1599818" cy="472439"/>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967" b="1" i="0">
                <a:solidFill>
                  <a:srgbClr val="283C3A"/>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7"/>
          <p:cNvSpPr txBox="1">
            <a:spLocks noGrp="1"/>
          </p:cNvSpPr>
          <p:nvPr>
            <p:ph type="body" idx="1"/>
          </p:nvPr>
        </p:nvSpPr>
        <p:spPr>
          <a:xfrm>
            <a:off x="1238220" y="1550650"/>
            <a:ext cx="9514417" cy="492443"/>
          </a:xfrm>
          <a:prstGeom prst="rect">
            <a:avLst/>
          </a:prstGeom>
          <a:noFill/>
          <a:ln>
            <a:noFill/>
          </a:ln>
        </p:spPr>
        <p:txBody>
          <a:bodyPr spcFirstLastPara="1" wrap="square" lIns="0" tIns="0" rIns="0" bIns="0" anchor="t" anchorCtr="0">
            <a:spAutoFit/>
          </a:bodyPr>
          <a:lstStyle>
            <a:lvl1pPr marL="304815" lvl="0" indent="-152408" algn="l">
              <a:lnSpc>
                <a:spcPct val="100000"/>
              </a:lnSpc>
              <a:spcBef>
                <a:spcPts val="0"/>
              </a:spcBef>
              <a:spcAft>
                <a:spcPts val="0"/>
              </a:spcAft>
              <a:buSzPts val="1400"/>
              <a:buNone/>
              <a:defRPr b="0" i="0">
                <a:solidFill>
                  <a:schemeClr val="dk1"/>
                </a:solidFill>
              </a:defRPr>
            </a:lvl1pPr>
            <a:lvl2pPr marL="609630" lvl="1" indent="-152408" algn="l">
              <a:lnSpc>
                <a:spcPct val="100000"/>
              </a:lnSpc>
              <a:spcBef>
                <a:spcPts val="0"/>
              </a:spcBef>
              <a:spcAft>
                <a:spcPts val="0"/>
              </a:spcAft>
              <a:buSzPts val="1400"/>
              <a:buNone/>
              <a:defRPr/>
            </a:lvl2pPr>
            <a:lvl3pPr marL="914446" lvl="2" indent="-152408" algn="l">
              <a:lnSpc>
                <a:spcPct val="100000"/>
              </a:lnSpc>
              <a:spcBef>
                <a:spcPts val="0"/>
              </a:spcBef>
              <a:spcAft>
                <a:spcPts val="0"/>
              </a:spcAft>
              <a:buSzPts val="1400"/>
              <a:buNone/>
              <a:defRPr/>
            </a:lvl3pPr>
            <a:lvl4pPr marL="1219261" lvl="3" indent="-152408" algn="l">
              <a:lnSpc>
                <a:spcPct val="100000"/>
              </a:lnSpc>
              <a:spcBef>
                <a:spcPts val="0"/>
              </a:spcBef>
              <a:spcAft>
                <a:spcPts val="0"/>
              </a:spcAft>
              <a:buSzPts val="1400"/>
              <a:buNone/>
              <a:defRPr/>
            </a:lvl4pPr>
            <a:lvl5pPr marL="1524076" lvl="4" indent="-152408" algn="l">
              <a:lnSpc>
                <a:spcPct val="100000"/>
              </a:lnSpc>
              <a:spcBef>
                <a:spcPts val="0"/>
              </a:spcBef>
              <a:spcAft>
                <a:spcPts val="0"/>
              </a:spcAft>
              <a:buSzPts val="1400"/>
              <a:buNone/>
              <a:defRPr/>
            </a:lvl5pPr>
            <a:lvl6pPr marL="1828891" lvl="5" indent="-152408" algn="l">
              <a:lnSpc>
                <a:spcPct val="100000"/>
              </a:lnSpc>
              <a:spcBef>
                <a:spcPts val="0"/>
              </a:spcBef>
              <a:spcAft>
                <a:spcPts val="0"/>
              </a:spcAft>
              <a:buSzPts val="1400"/>
              <a:buNone/>
              <a:defRPr/>
            </a:lvl6pPr>
            <a:lvl7pPr marL="2133707" lvl="6" indent="-152408" algn="l">
              <a:lnSpc>
                <a:spcPct val="100000"/>
              </a:lnSpc>
              <a:spcBef>
                <a:spcPts val="0"/>
              </a:spcBef>
              <a:spcAft>
                <a:spcPts val="0"/>
              </a:spcAft>
              <a:buSzPts val="1400"/>
              <a:buNone/>
              <a:defRPr/>
            </a:lvl7pPr>
            <a:lvl8pPr marL="2438522" lvl="7" indent="-152408" algn="l">
              <a:lnSpc>
                <a:spcPct val="100000"/>
              </a:lnSpc>
              <a:spcBef>
                <a:spcPts val="0"/>
              </a:spcBef>
              <a:spcAft>
                <a:spcPts val="0"/>
              </a:spcAft>
              <a:buSzPts val="1400"/>
              <a:buNone/>
              <a:defRPr/>
            </a:lvl8pPr>
            <a:lvl9pPr marL="2743337" lvl="8" indent="-152408" algn="l">
              <a:lnSpc>
                <a:spcPct val="100000"/>
              </a:lnSpc>
              <a:spcBef>
                <a:spcPts val="0"/>
              </a:spcBef>
              <a:spcAft>
                <a:spcPts val="0"/>
              </a:spcAft>
              <a:buSzPts val="1400"/>
              <a:buNone/>
              <a:defRPr/>
            </a:lvl9pPr>
          </a:lstStyle>
          <a:p>
            <a:endParaRPr/>
          </a:p>
        </p:txBody>
      </p:sp>
      <p:sp>
        <p:nvSpPr>
          <p:cNvPr id="28" name="Google Shape;28;p37"/>
          <p:cNvSpPr txBox="1">
            <a:spLocks noGrp="1"/>
          </p:cNvSpPr>
          <p:nvPr>
            <p:ph type="ftr" idx="11"/>
          </p:nvPr>
        </p:nvSpPr>
        <p:spPr>
          <a:xfrm>
            <a:off x="4145280" y="6377940"/>
            <a:ext cx="3901440" cy="276999"/>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37"/>
          <p:cNvSpPr txBox="1">
            <a:spLocks noGrp="1"/>
          </p:cNvSpPr>
          <p:nvPr>
            <p:ph type="dt" idx="10"/>
          </p:nvPr>
        </p:nvSpPr>
        <p:spPr>
          <a:xfrm>
            <a:off x="609600" y="6377940"/>
            <a:ext cx="2804160" cy="276999"/>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37"/>
          <p:cNvSpPr txBox="1">
            <a:spLocks noGrp="1"/>
          </p:cNvSpPr>
          <p:nvPr>
            <p:ph type="sldNum" idx="12"/>
          </p:nvPr>
        </p:nvSpPr>
        <p:spPr>
          <a:xfrm>
            <a:off x="8778241" y="6377940"/>
            <a:ext cx="2804160" cy="184666"/>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s-ES" smtClean="0"/>
              <a:pPr/>
              <a:t>‹Nº›</a:t>
            </a:fld>
            <a:endParaRPr lang="es-ES"/>
          </a:p>
        </p:txBody>
      </p:sp>
    </p:spTree>
    <p:extLst>
      <p:ext uri="{BB962C8B-B14F-4D97-AF65-F5344CB8AC3E}">
        <p14:creationId xmlns:p14="http://schemas.microsoft.com/office/powerpoint/2010/main" val="21349088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hyperlink" Target="https://youtu.be/YYLPHamvVjo" TargetMode="External"/><Relationship Id="rId4" Type="http://schemas.openxmlformats.org/officeDocument/2006/relationships/hyperlink" Target="https://youtu.be/uXVPwXyoHPI"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www.dide.org/privacidad-y-seguridad-de-los-dato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83C3A"/>
        </a:solidFill>
        <a:effectLst/>
      </p:bgPr>
    </p:bg>
    <p:spTree>
      <p:nvGrpSpPr>
        <p:cNvPr id="1" name=""/>
        <p:cNvGrpSpPr/>
        <p:nvPr/>
      </p:nvGrpSpPr>
      <p:grpSpPr>
        <a:xfrm>
          <a:off x="0" y="0"/>
          <a:ext cx="0" cy="0"/>
          <a:chOff x="0" y="0"/>
          <a:chExt cx="0" cy="0"/>
        </a:xfrm>
      </p:grpSpPr>
      <p:sp>
        <p:nvSpPr>
          <p:cNvPr id="2" name="Text 0"/>
          <p:cNvSpPr/>
          <p:nvPr/>
        </p:nvSpPr>
        <p:spPr>
          <a:xfrm>
            <a:off x="731520" y="548640"/>
            <a:ext cx="2743200" cy="320040"/>
          </a:xfrm>
          <a:prstGeom prst="rect">
            <a:avLst/>
          </a:prstGeom>
          <a:noFill/>
          <a:ln/>
        </p:spPr>
        <p:txBody>
          <a:bodyPr wrap="square" rtlCol="0" anchor="ctr"/>
          <a:lstStyle/>
          <a:p>
            <a:pPr marL="0" indent="0">
              <a:buNone/>
            </a:pPr>
            <a:r>
              <a:rPr lang="en-US" sz="1000" dirty="0">
                <a:solidFill>
                  <a:srgbClr val="7E918E"/>
                </a:solidFill>
                <a:ea typeface="Arial" pitchFamily="34" charset="-122"/>
                <a:cs typeface="Arial" pitchFamily="34" charset="-120"/>
              </a:rPr>
              <a:t>[ logo del centro ]</a:t>
            </a:r>
            <a:endParaRPr lang="en-US" sz="1000" dirty="0"/>
          </a:p>
        </p:txBody>
      </p:sp>
      <p:sp>
        <p:nvSpPr>
          <p:cNvPr id="3" name="Text 1"/>
          <p:cNvSpPr/>
          <p:nvPr/>
        </p:nvSpPr>
        <p:spPr>
          <a:xfrm>
            <a:off x="731520" y="1920240"/>
            <a:ext cx="7863840" cy="1828800"/>
          </a:xfrm>
          <a:prstGeom prst="rect">
            <a:avLst/>
          </a:prstGeom>
          <a:noFill/>
          <a:ln/>
        </p:spPr>
        <p:txBody>
          <a:bodyPr wrap="square" rtlCol="0" anchor="ctr"/>
          <a:lstStyle/>
          <a:p>
            <a:pPr marL="0" indent="0">
              <a:lnSpc>
                <a:spcPts val="5200"/>
              </a:lnSpc>
              <a:buNone/>
            </a:pPr>
            <a:r>
              <a:rPr lang="en-US" sz="4400" b="1" dirty="0">
                <a:solidFill>
                  <a:srgbClr val="FFFFFF"/>
                </a:solidFill>
                <a:ea typeface="Arial" pitchFamily="34" charset="-122"/>
                <a:cs typeface="Arial" pitchFamily="34" charset="-120"/>
              </a:rPr>
              <a:t>Conocer mejor a</a:t>
            </a:r>
            <a:endParaRPr lang="en-US" sz="4400" dirty="0"/>
          </a:p>
          <a:p>
            <a:pPr marL="0" indent="0">
              <a:lnSpc>
                <a:spcPts val="5200"/>
              </a:lnSpc>
              <a:buNone/>
            </a:pPr>
            <a:r>
              <a:rPr lang="en-US" sz="4400" b="1" dirty="0">
                <a:solidFill>
                  <a:srgbClr val="FFFFFF"/>
                </a:solidFill>
                <a:ea typeface="Arial" pitchFamily="34" charset="-122"/>
                <a:cs typeface="Arial" pitchFamily="34" charset="-120"/>
              </a:rPr>
              <a:t>vuestros hijos e hijas</a:t>
            </a:r>
            <a:endParaRPr lang="en-US" sz="4400" dirty="0"/>
          </a:p>
        </p:txBody>
      </p:sp>
      <p:sp>
        <p:nvSpPr>
          <p:cNvPr id="4" name="Text 2"/>
          <p:cNvSpPr/>
          <p:nvPr/>
        </p:nvSpPr>
        <p:spPr>
          <a:xfrm>
            <a:off x="777240" y="3931920"/>
            <a:ext cx="7680960" cy="914400"/>
          </a:xfrm>
          <a:prstGeom prst="rect">
            <a:avLst/>
          </a:prstGeom>
          <a:noFill/>
          <a:ln/>
        </p:spPr>
        <p:txBody>
          <a:bodyPr wrap="square" rtlCol="0" anchor="ctr"/>
          <a:lstStyle/>
          <a:p>
            <a:pPr marL="0" indent="0">
              <a:lnSpc>
                <a:spcPts val="2600"/>
              </a:lnSpc>
              <a:buNone/>
            </a:pPr>
            <a:r>
              <a:rPr lang="en-US" sz="1700" dirty="0">
                <a:solidFill>
                  <a:srgbClr val="B6C7C4"/>
                </a:solidFill>
                <a:ea typeface="Arial" pitchFamily="34" charset="-122"/>
                <a:cs typeface="Arial" pitchFamily="34" charset="-120"/>
              </a:rPr>
              <a:t>Un proyecto del centro para acompañar a cada alumno y alumna</a:t>
            </a:r>
            <a:endParaRPr lang="en-US" sz="1700" dirty="0"/>
          </a:p>
          <a:p>
            <a:pPr marL="0" indent="0">
              <a:lnSpc>
                <a:spcPts val="2600"/>
              </a:lnSpc>
              <a:buNone/>
            </a:pPr>
            <a:r>
              <a:rPr lang="en-US" sz="1700" dirty="0">
                <a:solidFill>
                  <a:srgbClr val="B6C7C4"/>
                </a:solidFill>
                <a:ea typeface="Arial" pitchFamily="34" charset="-122"/>
                <a:cs typeface="Arial" pitchFamily="34" charset="-120"/>
              </a:rPr>
              <a:t>desde lo que le hace único</a:t>
            </a:r>
            <a:endParaRPr lang="en-US" sz="1700" dirty="0"/>
          </a:p>
        </p:txBody>
      </p:sp>
      <p:sp>
        <p:nvSpPr>
          <p:cNvPr id="5" name="Shape 3"/>
          <p:cNvSpPr/>
          <p:nvPr/>
        </p:nvSpPr>
        <p:spPr>
          <a:xfrm>
            <a:off x="777240" y="5120640"/>
            <a:ext cx="1463040" cy="54864"/>
          </a:xfrm>
          <a:prstGeom prst="rect">
            <a:avLst/>
          </a:prstGeom>
          <a:solidFill>
            <a:srgbClr val="E84E0F"/>
          </a:solidFill>
          <a:ln/>
        </p:spPr>
        <p:txBody>
          <a:bodyPr/>
          <a:lstStyle/>
          <a:p>
            <a:endParaRPr lang="es-ES_tradnl"/>
          </a:p>
        </p:txBody>
      </p:sp>
      <p:sp>
        <p:nvSpPr>
          <p:cNvPr id="6" name="Text 4"/>
          <p:cNvSpPr/>
          <p:nvPr/>
        </p:nvSpPr>
        <p:spPr>
          <a:xfrm>
            <a:off x="777240" y="5349240"/>
            <a:ext cx="5486400" cy="365760"/>
          </a:xfrm>
          <a:prstGeom prst="rect">
            <a:avLst/>
          </a:prstGeom>
          <a:noFill/>
          <a:ln/>
        </p:spPr>
        <p:txBody>
          <a:bodyPr wrap="square" rtlCol="0" anchor="ctr"/>
          <a:lstStyle/>
          <a:p>
            <a:pPr marL="0" indent="0">
              <a:buNone/>
            </a:pPr>
            <a:r>
              <a:rPr lang="en-US" sz="1300" dirty="0">
                <a:solidFill>
                  <a:srgbClr val="7E918E"/>
                </a:solidFill>
                <a:ea typeface="Arial" pitchFamily="34" charset="-122"/>
                <a:cs typeface="Arial" pitchFamily="34" charset="-120"/>
              </a:rPr>
              <a:t>Reunión de inicio de curso</a:t>
            </a:r>
            <a:endParaRPr lang="en-US" sz="1300" dirty="0"/>
          </a:p>
        </p:txBody>
      </p:sp>
      <p:pic>
        <p:nvPicPr>
          <p:cNvPr id="9" name="Imagen 8">
            <a:extLst>
              <a:ext uri="{FF2B5EF4-FFF2-40B4-BE49-F238E27FC236}">
                <a16:creationId xmlns:a16="http://schemas.microsoft.com/office/drawing/2014/main" id="{E9FC0A71-EC7B-2A2B-63D0-478C7CA92CDF}"/>
              </a:ext>
            </a:extLst>
          </p:cNvPr>
          <p:cNvPicPr>
            <a:picLocks noChangeAspect="1"/>
          </p:cNvPicPr>
          <p:nvPr/>
        </p:nvPicPr>
        <p:blipFill>
          <a:blip r:embed="rId3"/>
          <a:stretch>
            <a:fillRect/>
          </a:stretch>
        </p:blipFill>
        <p:spPr>
          <a:xfrm>
            <a:off x="9000639" y="187960"/>
            <a:ext cx="2882900" cy="1041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731520" y="640080"/>
            <a:ext cx="10058400" cy="685800"/>
          </a:xfrm>
          <a:prstGeom prst="rect">
            <a:avLst/>
          </a:prstGeom>
          <a:noFill/>
          <a:ln/>
        </p:spPr>
        <p:txBody>
          <a:bodyPr wrap="square" rtlCol="0" anchor="ctr"/>
          <a:lstStyle/>
          <a:p>
            <a:pPr marL="0" indent="0">
              <a:buNone/>
            </a:pPr>
            <a:r>
              <a:rPr lang="en-US" sz="3600" b="1" dirty="0">
                <a:solidFill>
                  <a:srgbClr val="283C3A"/>
                </a:solidFill>
                <a:ea typeface="Arial" pitchFamily="34" charset="-122"/>
                <a:cs typeface="Arial" pitchFamily="34" charset="-120"/>
              </a:rPr>
              <a:t>Qué se observa</a:t>
            </a:r>
            <a:endParaRPr lang="en-US" sz="3600" dirty="0"/>
          </a:p>
        </p:txBody>
      </p:sp>
      <p:sp>
        <p:nvSpPr>
          <p:cNvPr id="4" name="Text 2"/>
          <p:cNvSpPr/>
          <p:nvPr/>
        </p:nvSpPr>
        <p:spPr>
          <a:xfrm>
            <a:off x="749808" y="1325880"/>
            <a:ext cx="10058400" cy="365760"/>
          </a:xfrm>
          <a:prstGeom prst="rect">
            <a:avLst/>
          </a:prstGeom>
          <a:noFill/>
          <a:ln/>
        </p:spPr>
        <p:txBody>
          <a:bodyPr wrap="square" rtlCol="0" anchor="ctr"/>
          <a:lstStyle/>
          <a:p>
            <a:pPr marL="0" indent="0">
              <a:buNone/>
            </a:pPr>
            <a:r>
              <a:rPr lang="en-US" sz="1600" dirty="0">
                <a:solidFill>
                  <a:srgbClr val="5D6B69"/>
                </a:solidFill>
                <a:ea typeface="Arial" pitchFamily="34" charset="-122"/>
                <a:cs typeface="Arial" pitchFamily="34" charset="-120"/>
              </a:rPr>
              <a:t>43 indicadores repartidos en tres áreas, adaptados a cada edad</a:t>
            </a:r>
            <a:endParaRPr lang="en-US" sz="1600" dirty="0"/>
          </a:p>
        </p:txBody>
      </p:sp>
      <p:sp>
        <p:nvSpPr>
          <p:cNvPr id="5" name="Shape 3"/>
          <p:cNvSpPr/>
          <p:nvPr/>
        </p:nvSpPr>
        <p:spPr>
          <a:xfrm>
            <a:off x="731520" y="1965960"/>
            <a:ext cx="3401568" cy="3108960"/>
          </a:xfrm>
          <a:prstGeom prst="roundRect">
            <a:avLst>
              <a:gd name="adj" fmla="val 2941"/>
            </a:avLst>
          </a:prstGeom>
          <a:solidFill>
            <a:srgbClr val="F4F7F6"/>
          </a:solidFill>
          <a:ln w="12700">
            <a:solidFill>
              <a:srgbClr val="E3E8E7"/>
            </a:solidFill>
            <a:prstDash val="solid"/>
          </a:ln>
        </p:spPr>
        <p:txBody>
          <a:bodyPr/>
          <a:lstStyle/>
          <a:p>
            <a:endParaRPr lang="es-ES_tradnl"/>
          </a:p>
        </p:txBody>
      </p:sp>
      <p:sp>
        <p:nvSpPr>
          <p:cNvPr id="6" name="Shape 4"/>
          <p:cNvSpPr/>
          <p:nvPr/>
        </p:nvSpPr>
        <p:spPr>
          <a:xfrm>
            <a:off x="1097280" y="2331720"/>
            <a:ext cx="384048" cy="384048"/>
          </a:xfrm>
          <a:prstGeom prst="ellipse">
            <a:avLst/>
          </a:prstGeom>
          <a:solidFill>
            <a:srgbClr val="E84E0F"/>
          </a:solidFill>
          <a:ln/>
        </p:spPr>
        <p:txBody>
          <a:bodyPr/>
          <a:lstStyle/>
          <a:p>
            <a:endParaRPr lang="es-ES_tradnl"/>
          </a:p>
        </p:txBody>
      </p:sp>
      <p:sp>
        <p:nvSpPr>
          <p:cNvPr id="7" name="Text 5"/>
          <p:cNvSpPr/>
          <p:nvPr/>
        </p:nvSpPr>
        <p:spPr>
          <a:xfrm>
            <a:off x="1700784" y="2148840"/>
            <a:ext cx="2743200" cy="777240"/>
          </a:xfrm>
          <a:prstGeom prst="rect">
            <a:avLst/>
          </a:prstGeom>
          <a:noFill/>
          <a:ln/>
        </p:spPr>
        <p:txBody>
          <a:bodyPr wrap="square" lIns="0" tIns="0" rIns="0" bIns="0" rtlCol="0" anchor="t"/>
          <a:lstStyle/>
          <a:p>
            <a:pPr marL="0" indent="0">
              <a:lnSpc>
                <a:spcPts val="2600"/>
              </a:lnSpc>
              <a:buNone/>
            </a:pPr>
            <a:r>
              <a:rPr lang="en-US" sz="2000" b="1" dirty="0">
                <a:solidFill>
                  <a:srgbClr val="283C3A"/>
                </a:solidFill>
                <a:ea typeface="Arial" pitchFamily="34" charset="-122"/>
                <a:cs typeface="Arial" pitchFamily="34" charset="-120"/>
              </a:rPr>
              <a:t>Educación</a:t>
            </a:r>
            <a:endParaRPr lang="en-US" sz="2000" dirty="0"/>
          </a:p>
          <a:p>
            <a:pPr marL="0" indent="0">
              <a:lnSpc>
                <a:spcPts val="2600"/>
              </a:lnSpc>
              <a:buNone/>
            </a:pPr>
            <a:r>
              <a:rPr lang="en-US" sz="2000" b="1" dirty="0">
                <a:solidFill>
                  <a:srgbClr val="283C3A"/>
                </a:solidFill>
                <a:ea typeface="Arial" pitchFamily="34" charset="-122"/>
                <a:cs typeface="Arial" pitchFamily="34" charset="-120"/>
              </a:rPr>
              <a:t>y aprendizaje</a:t>
            </a:r>
            <a:endParaRPr lang="en-US" sz="2000" dirty="0"/>
          </a:p>
        </p:txBody>
      </p:sp>
      <p:sp>
        <p:nvSpPr>
          <p:cNvPr id="8" name="Text 6"/>
          <p:cNvSpPr/>
          <p:nvPr/>
        </p:nvSpPr>
        <p:spPr>
          <a:xfrm>
            <a:off x="1097280" y="3326130"/>
            <a:ext cx="2743200" cy="1097280"/>
          </a:xfrm>
          <a:prstGeom prst="rect">
            <a:avLst/>
          </a:prstGeom>
          <a:noFill/>
          <a:ln/>
        </p:spPr>
        <p:txBody>
          <a:bodyPr wrap="square" lIns="0" tIns="0" rIns="0" bIns="0" rtlCol="0" anchor="t"/>
          <a:lstStyle/>
          <a:p>
            <a:pPr marL="0" indent="0">
              <a:lnSpc>
                <a:spcPts val="1700"/>
              </a:lnSpc>
              <a:buNone/>
            </a:pPr>
            <a:r>
              <a:rPr lang="en-US" sz="1400" dirty="0">
                <a:solidFill>
                  <a:srgbClr val="5D6B69"/>
                </a:solidFill>
                <a:ea typeface="Arial" pitchFamily="34" charset="-122"/>
                <a:cs typeface="Arial" pitchFamily="34" charset="-120"/>
              </a:rPr>
              <a:t>Lectura, escritura, cálculo, memoria, atención y concentración, razonamiento, lenguaje, técnicas de estudio.</a:t>
            </a:r>
            <a:endParaRPr lang="en-US" sz="1400" dirty="0"/>
          </a:p>
        </p:txBody>
      </p:sp>
      <p:sp>
        <p:nvSpPr>
          <p:cNvPr id="9" name="Shape 7"/>
          <p:cNvSpPr/>
          <p:nvPr/>
        </p:nvSpPr>
        <p:spPr>
          <a:xfrm>
            <a:off x="4370832" y="1965960"/>
            <a:ext cx="3401568" cy="3108960"/>
          </a:xfrm>
          <a:prstGeom prst="roundRect">
            <a:avLst>
              <a:gd name="adj" fmla="val 2941"/>
            </a:avLst>
          </a:prstGeom>
          <a:solidFill>
            <a:srgbClr val="F4F7F6"/>
          </a:solidFill>
          <a:ln w="12700">
            <a:solidFill>
              <a:srgbClr val="E3E8E7"/>
            </a:solidFill>
            <a:prstDash val="solid"/>
          </a:ln>
        </p:spPr>
        <p:txBody>
          <a:bodyPr/>
          <a:lstStyle/>
          <a:p>
            <a:endParaRPr lang="es-ES_tradnl"/>
          </a:p>
        </p:txBody>
      </p:sp>
      <p:sp>
        <p:nvSpPr>
          <p:cNvPr id="10" name="Shape 8"/>
          <p:cNvSpPr/>
          <p:nvPr/>
        </p:nvSpPr>
        <p:spPr>
          <a:xfrm>
            <a:off x="4736592" y="2331720"/>
            <a:ext cx="384048" cy="384048"/>
          </a:xfrm>
          <a:prstGeom prst="ellipse">
            <a:avLst/>
          </a:prstGeom>
          <a:solidFill>
            <a:srgbClr val="00A754"/>
          </a:solidFill>
          <a:ln/>
        </p:spPr>
        <p:txBody>
          <a:bodyPr/>
          <a:lstStyle/>
          <a:p>
            <a:endParaRPr lang="es-ES_tradnl"/>
          </a:p>
        </p:txBody>
      </p:sp>
      <p:sp>
        <p:nvSpPr>
          <p:cNvPr id="11" name="Text 9"/>
          <p:cNvSpPr/>
          <p:nvPr/>
        </p:nvSpPr>
        <p:spPr>
          <a:xfrm>
            <a:off x="5632704" y="2171700"/>
            <a:ext cx="2743200" cy="777240"/>
          </a:xfrm>
          <a:prstGeom prst="rect">
            <a:avLst/>
          </a:prstGeom>
          <a:noFill/>
          <a:ln/>
        </p:spPr>
        <p:txBody>
          <a:bodyPr wrap="square" lIns="0" tIns="0" rIns="0" bIns="0" rtlCol="0" anchor="t"/>
          <a:lstStyle/>
          <a:p>
            <a:pPr marL="0" indent="0">
              <a:lnSpc>
                <a:spcPts val="2600"/>
              </a:lnSpc>
              <a:buNone/>
            </a:pPr>
            <a:r>
              <a:rPr lang="en-US" sz="2000" b="1" dirty="0">
                <a:solidFill>
                  <a:srgbClr val="283C3A"/>
                </a:solidFill>
                <a:ea typeface="Arial" pitchFamily="34" charset="-122"/>
                <a:cs typeface="Arial" pitchFamily="34" charset="-120"/>
              </a:rPr>
              <a:t>Desarrollo</a:t>
            </a:r>
            <a:endParaRPr lang="en-US" sz="2000" dirty="0"/>
          </a:p>
          <a:p>
            <a:pPr marL="0" indent="0">
              <a:lnSpc>
                <a:spcPts val="2600"/>
              </a:lnSpc>
              <a:buNone/>
            </a:pPr>
            <a:r>
              <a:rPr lang="en-US" sz="2000" b="1" dirty="0">
                <a:solidFill>
                  <a:srgbClr val="283C3A"/>
                </a:solidFill>
                <a:ea typeface="Arial" pitchFamily="34" charset="-122"/>
                <a:cs typeface="Arial" pitchFamily="34" charset="-120"/>
              </a:rPr>
              <a:t>y social</a:t>
            </a:r>
            <a:endParaRPr lang="en-US" sz="2000" dirty="0"/>
          </a:p>
        </p:txBody>
      </p:sp>
      <p:sp>
        <p:nvSpPr>
          <p:cNvPr id="12" name="Text 10"/>
          <p:cNvSpPr/>
          <p:nvPr/>
        </p:nvSpPr>
        <p:spPr>
          <a:xfrm>
            <a:off x="4736592" y="3326130"/>
            <a:ext cx="2743200" cy="1097280"/>
          </a:xfrm>
          <a:prstGeom prst="rect">
            <a:avLst/>
          </a:prstGeom>
          <a:noFill/>
          <a:ln/>
        </p:spPr>
        <p:txBody>
          <a:bodyPr wrap="square" lIns="0" tIns="0" rIns="0" bIns="0" rtlCol="0" anchor="t"/>
          <a:lstStyle/>
          <a:p>
            <a:pPr marL="0" indent="0">
              <a:lnSpc>
                <a:spcPts val="1700"/>
              </a:lnSpc>
              <a:buNone/>
            </a:pPr>
            <a:r>
              <a:rPr lang="en-US" sz="1400" dirty="0">
                <a:solidFill>
                  <a:srgbClr val="5D6B69"/>
                </a:solidFill>
                <a:ea typeface="Arial" pitchFamily="34" charset="-122"/>
                <a:cs typeface="Arial" pitchFamily="34" charset="-120"/>
              </a:rPr>
              <a:t>Autonomía, psicomotricidad, relación con los demás, vínculo familiar, adaptación al centro, visión y audición.</a:t>
            </a:r>
            <a:endParaRPr lang="en-US" sz="1400" dirty="0"/>
          </a:p>
        </p:txBody>
      </p:sp>
      <p:sp>
        <p:nvSpPr>
          <p:cNvPr id="13" name="Shape 11"/>
          <p:cNvSpPr/>
          <p:nvPr/>
        </p:nvSpPr>
        <p:spPr>
          <a:xfrm>
            <a:off x="8010144" y="1965960"/>
            <a:ext cx="3401568" cy="3108960"/>
          </a:xfrm>
          <a:prstGeom prst="roundRect">
            <a:avLst>
              <a:gd name="adj" fmla="val 2941"/>
            </a:avLst>
          </a:prstGeom>
          <a:solidFill>
            <a:srgbClr val="F4F7F6"/>
          </a:solidFill>
          <a:ln w="12700">
            <a:solidFill>
              <a:srgbClr val="E3E8E7"/>
            </a:solidFill>
            <a:prstDash val="solid"/>
          </a:ln>
        </p:spPr>
        <p:txBody>
          <a:bodyPr/>
          <a:lstStyle/>
          <a:p>
            <a:endParaRPr lang="es-ES_tradnl"/>
          </a:p>
        </p:txBody>
      </p:sp>
      <p:sp>
        <p:nvSpPr>
          <p:cNvPr id="14" name="Shape 12"/>
          <p:cNvSpPr/>
          <p:nvPr/>
        </p:nvSpPr>
        <p:spPr>
          <a:xfrm>
            <a:off x="8375904" y="2331720"/>
            <a:ext cx="384048" cy="384048"/>
          </a:xfrm>
          <a:prstGeom prst="ellipse">
            <a:avLst/>
          </a:prstGeom>
          <a:solidFill>
            <a:srgbClr val="FFB000"/>
          </a:solidFill>
          <a:ln/>
        </p:spPr>
        <p:txBody>
          <a:bodyPr/>
          <a:lstStyle/>
          <a:p>
            <a:endParaRPr lang="es-ES_tradnl"/>
          </a:p>
        </p:txBody>
      </p:sp>
      <p:sp>
        <p:nvSpPr>
          <p:cNvPr id="15" name="Text 13"/>
          <p:cNvSpPr/>
          <p:nvPr/>
        </p:nvSpPr>
        <p:spPr>
          <a:xfrm>
            <a:off x="9034272" y="2160270"/>
            <a:ext cx="2743200" cy="777240"/>
          </a:xfrm>
          <a:prstGeom prst="rect">
            <a:avLst/>
          </a:prstGeom>
          <a:noFill/>
          <a:ln/>
        </p:spPr>
        <p:txBody>
          <a:bodyPr wrap="square" lIns="0" tIns="0" rIns="0" bIns="0" rtlCol="0" anchor="t"/>
          <a:lstStyle/>
          <a:p>
            <a:pPr marL="0" indent="0">
              <a:lnSpc>
                <a:spcPts val="2600"/>
              </a:lnSpc>
              <a:buNone/>
            </a:pPr>
            <a:r>
              <a:rPr lang="en-US" sz="2000" b="1" dirty="0">
                <a:solidFill>
                  <a:srgbClr val="283C3A"/>
                </a:solidFill>
                <a:ea typeface="Arial" pitchFamily="34" charset="-122"/>
                <a:cs typeface="Arial" pitchFamily="34" charset="-120"/>
              </a:rPr>
              <a:t>Bienestar</a:t>
            </a:r>
            <a:endParaRPr lang="en-US" sz="2000" dirty="0"/>
          </a:p>
          <a:p>
            <a:pPr marL="0" indent="0">
              <a:lnSpc>
                <a:spcPts val="2600"/>
              </a:lnSpc>
              <a:buNone/>
            </a:pPr>
            <a:r>
              <a:rPr lang="en-US" sz="2000" b="1" dirty="0">
                <a:solidFill>
                  <a:srgbClr val="283C3A"/>
                </a:solidFill>
                <a:ea typeface="Arial" pitchFamily="34" charset="-122"/>
                <a:cs typeface="Arial" pitchFamily="34" charset="-120"/>
              </a:rPr>
              <a:t>emocional</a:t>
            </a:r>
            <a:endParaRPr lang="en-US" sz="2000" dirty="0"/>
          </a:p>
        </p:txBody>
      </p:sp>
      <p:sp>
        <p:nvSpPr>
          <p:cNvPr id="16" name="Text 14"/>
          <p:cNvSpPr/>
          <p:nvPr/>
        </p:nvSpPr>
        <p:spPr>
          <a:xfrm>
            <a:off x="8375904" y="3326130"/>
            <a:ext cx="2743200" cy="1097280"/>
          </a:xfrm>
          <a:prstGeom prst="rect">
            <a:avLst/>
          </a:prstGeom>
          <a:noFill/>
          <a:ln/>
        </p:spPr>
        <p:txBody>
          <a:bodyPr wrap="square" lIns="0" tIns="0" rIns="0" bIns="0" rtlCol="0" anchor="t"/>
          <a:lstStyle/>
          <a:p>
            <a:pPr marL="0" indent="0">
              <a:lnSpc>
                <a:spcPts val="1700"/>
              </a:lnSpc>
              <a:buNone/>
            </a:pPr>
            <a:r>
              <a:rPr lang="en-US" sz="1400" dirty="0">
                <a:solidFill>
                  <a:srgbClr val="5D6B69"/>
                </a:solidFill>
                <a:ea typeface="Arial" pitchFamily="34" charset="-122"/>
                <a:cs typeface="Arial" pitchFamily="34" charset="-120"/>
              </a:rPr>
              <a:t>Estado de ánimo, ansiedad, autoestima, tolerancia a la frustración, gestión de la ira, convivencia.</a:t>
            </a:r>
            <a:endParaRPr lang="en-US" sz="1400" dirty="0"/>
          </a:p>
        </p:txBody>
      </p:sp>
      <p:sp>
        <p:nvSpPr>
          <p:cNvPr id="17" name="Text 15"/>
          <p:cNvSpPr/>
          <p:nvPr/>
        </p:nvSpPr>
        <p:spPr>
          <a:xfrm>
            <a:off x="731520" y="5440680"/>
            <a:ext cx="10698480" cy="365760"/>
          </a:xfrm>
          <a:prstGeom prst="rect">
            <a:avLst/>
          </a:prstGeom>
          <a:noFill/>
          <a:ln/>
        </p:spPr>
        <p:txBody>
          <a:bodyPr wrap="square" rtlCol="0" anchor="ctr"/>
          <a:lstStyle/>
          <a:p>
            <a:pPr marL="0" indent="0">
              <a:buNone/>
            </a:pPr>
            <a:r>
              <a:rPr lang="en-US" sz="1300" i="1" dirty="0">
                <a:solidFill>
                  <a:srgbClr val="5D6B69"/>
                </a:solidFill>
                <a:ea typeface="Arial" pitchFamily="34" charset="-122"/>
                <a:cs typeface="Arial" pitchFamily="34" charset="-120"/>
              </a:rPr>
              <a:t>Podéis consultar la lista completa en dide.org, en el apartado de indicadores. No hay nada oculto.</a:t>
            </a:r>
            <a:endParaRPr lang="en-US" sz="1300" dirty="0"/>
          </a:p>
        </p:txBody>
      </p:sp>
      <p:pic>
        <p:nvPicPr>
          <p:cNvPr id="18" name="Google Shape;129;g3eab288e669_0_7" descr="Un dibujo de una cara feliz  Descripción generada automáticamente con confianza baja">
            <a:extLst>
              <a:ext uri="{FF2B5EF4-FFF2-40B4-BE49-F238E27FC236}">
                <a16:creationId xmlns:a16="http://schemas.microsoft.com/office/drawing/2014/main" id="{753B56CA-69E9-03E6-F007-F4684E86254C}"/>
              </a:ext>
            </a:extLst>
          </p:cNvPr>
          <p:cNvPicPr preferRelativeResize="0"/>
          <p:nvPr/>
        </p:nvPicPr>
        <p:blipFill rotWithShape="1">
          <a:blip r:embed="rId3">
            <a:alphaModFix/>
          </a:blip>
          <a:srcRect/>
          <a:stretch/>
        </p:blipFill>
        <p:spPr>
          <a:xfrm>
            <a:off x="10215877" y="6035040"/>
            <a:ext cx="1806453" cy="798007"/>
          </a:xfrm>
          <a:prstGeom prst="rect">
            <a:avLst/>
          </a:prstGeom>
          <a:noFill/>
          <a:ln>
            <a:noFill/>
          </a:ln>
        </p:spPr>
      </p:pic>
      <p:sp>
        <p:nvSpPr>
          <p:cNvPr id="19" name="Text 0">
            <a:extLst>
              <a:ext uri="{FF2B5EF4-FFF2-40B4-BE49-F238E27FC236}">
                <a16:creationId xmlns:a16="http://schemas.microsoft.com/office/drawing/2014/main" id="{E815FC8E-338F-C44A-B00B-9BDA13F2A21B}"/>
              </a:ext>
            </a:extLst>
          </p:cNvPr>
          <p:cNvSpPr/>
          <p:nvPr/>
        </p:nvSpPr>
        <p:spPr>
          <a:xfrm>
            <a:off x="10058400" y="292608"/>
            <a:ext cx="1828800" cy="274320"/>
          </a:xfrm>
          <a:prstGeom prst="rect">
            <a:avLst/>
          </a:prstGeom>
          <a:noFill/>
          <a:ln/>
        </p:spPr>
        <p:txBody>
          <a:bodyPr wrap="square" rtlCol="0" anchor="ctr"/>
          <a:lstStyle/>
          <a:p>
            <a:pPr marL="0" indent="0" algn="r">
              <a:buNone/>
            </a:pPr>
            <a:r>
              <a:rPr lang="en-US" sz="1400" dirty="0">
                <a:solidFill>
                  <a:srgbClr val="AFBCBA"/>
                </a:solidFill>
                <a:highlight>
                  <a:srgbClr val="FFFF00"/>
                </a:highlight>
                <a:latin typeface="Arial" pitchFamily="34" charset="0"/>
                <a:ea typeface="Arial" pitchFamily="34" charset="-122"/>
                <a:cs typeface="Arial" pitchFamily="34" charset="-120"/>
              </a:rPr>
              <a:t>[ logo del centro ]</a:t>
            </a:r>
            <a:endParaRPr lang="en-US" sz="1400" dirty="0">
              <a:highlight>
                <a:srgbClr val="FFFF00"/>
              </a:high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grpSp>
        <p:nvGrpSpPr>
          <p:cNvPr id="377" name="Google Shape;377;p16"/>
          <p:cNvGrpSpPr/>
          <p:nvPr/>
        </p:nvGrpSpPr>
        <p:grpSpPr>
          <a:xfrm>
            <a:off x="3119718" y="1029390"/>
            <a:ext cx="4673602" cy="5869173"/>
            <a:chOff x="4679576" y="1544085"/>
            <a:chExt cx="7010403" cy="8803759"/>
          </a:xfrm>
        </p:grpSpPr>
        <p:grpSp>
          <p:nvGrpSpPr>
            <p:cNvPr id="378" name="Google Shape;378;p16"/>
            <p:cNvGrpSpPr/>
            <p:nvPr/>
          </p:nvGrpSpPr>
          <p:grpSpPr>
            <a:xfrm>
              <a:off x="4679576" y="1544085"/>
              <a:ext cx="6841250" cy="8803759"/>
              <a:chOff x="4679576" y="1544085"/>
              <a:chExt cx="6841250" cy="8803759"/>
            </a:xfrm>
          </p:grpSpPr>
          <p:pic>
            <p:nvPicPr>
              <p:cNvPr id="379" name="Google Shape;379;p16"/>
              <p:cNvPicPr preferRelativeResize="0"/>
              <p:nvPr/>
            </p:nvPicPr>
            <p:blipFill rotWithShape="1">
              <a:blip r:embed="rId3">
                <a:alphaModFix/>
              </a:blip>
              <a:srcRect l="32262" r="31844" b="13268"/>
              <a:stretch/>
            </p:blipFill>
            <p:spPr>
              <a:xfrm>
                <a:off x="6055691" y="1544085"/>
                <a:ext cx="5465135" cy="8803759"/>
              </a:xfrm>
              <a:prstGeom prst="rect">
                <a:avLst/>
              </a:prstGeom>
              <a:noFill/>
              <a:ln>
                <a:noFill/>
              </a:ln>
            </p:spPr>
          </p:pic>
          <p:pic>
            <p:nvPicPr>
              <p:cNvPr id="380" name="Google Shape;380;p16"/>
              <p:cNvPicPr preferRelativeResize="0"/>
              <p:nvPr/>
            </p:nvPicPr>
            <p:blipFill rotWithShape="1">
              <a:blip r:embed="rId4">
                <a:alphaModFix/>
              </a:blip>
              <a:srcRect/>
              <a:stretch/>
            </p:blipFill>
            <p:spPr>
              <a:xfrm>
                <a:off x="4679576" y="2497414"/>
                <a:ext cx="1842160" cy="819526"/>
              </a:xfrm>
              <a:prstGeom prst="rect">
                <a:avLst/>
              </a:prstGeom>
              <a:noFill/>
              <a:ln>
                <a:noFill/>
              </a:ln>
            </p:spPr>
          </p:pic>
        </p:grpSp>
        <p:sp>
          <p:nvSpPr>
            <p:cNvPr id="381" name="Google Shape;381;p16"/>
            <p:cNvSpPr/>
            <p:nvPr/>
          </p:nvSpPr>
          <p:spPr>
            <a:xfrm>
              <a:off x="10935478" y="2832845"/>
              <a:ext cx="754501" cy="484095"/>
            </a:xfrm>
            <a:prstGeom prst="ellipse">
              <a:avLst/>
            </a:prstGeom>
            <a:solidFill>
              <a:schemeClr val="lt1"/>
            </a:solidFill>
            <a:ln>
              <a:noFill/>
            </a:ln>
          </p:spPr>
          <p:txBody>
            <a:bodyPr spcFirstLastPara="1" wrap="square" lIns="60950" tIns="30467" rIns="60950" bIns="30467" anchor="ctr" anchorCtr="0">
              <a:noAutofit/>
            </a:bodyPr>
            <a:lstStyle/>
            <a:p>
              <a:pPr algn="ctr">
                <a:buClr>
                  <a:srgbClr val="000000"/>
                </a:buClr>
                <a:buSzPts val="1400"/>
              </a:pPr>
              <a:endParaRPr sz="1000">
                <a:solidFill>
                  <a:schemeClr val="lt1"/>
                </a:solidFill>
                <a:ea typeface="Arial"/>
                <a:cs typeface="Arial"/>
                <a:sym typeface="Arial"/>
              </a:endParaRPr>
            </a:p>
          </p:txBody>
        </p:sp>
      </p:grpSp>
      <p:pic>
        <p:nvPicPr>
          <p:cNvPr id="382" name="Google Shape;382;p16"/>
          <p:cNvPicPr preferRelativeResize="0"/>
          <p:nvPr/>
        </p:nvPicPr>
        <p:blipFill rotWithShape="1">
          <a:blip r:embed="rId3">
            <a:alphaModFix/>
          </a:blip>
          <a:srcRect r="68575" b="13687"/>
          <a:stretch/>
        </p:blipFill>
        <p:spPr>
          <a:xfrm>
            <a:off x="156387" y="1016001"/>
            <a:ext cx="3189768" cy="5840819"/>
          </a:xfrm>
          <a:prstGeom prst="rect">
            <a:avLst/>
          </a:prstGeom>
          <a:noFill/>
          <a:ln>
            <a:noFill/>
          </a:ln>
        </p:spPr>
      </p:pic>
      <p:sp>
        <p:nvSpPr>
          <p:cNvPr id="383" name="Google Shape;383;p16"/>
          <p:cNvSpPr txBox="1"/>
          <p:nvPr/>
        </p:nvSpPr>
        <p:spPr>
          <a:xfrm>
            <a:off x="428847" y="98057"/>
            <a:ext cx="5009741" cy="465667"/>
          </a:xfrm>
          <a:prstGeom prst="rect">
            <a:avLst/>
          </a:prstGeom>
          <a:noFill/>
          <a:ln>
            <a:noFill/>
          </a:ln>
        </p:spPr>
        <p:txBody>
          <a:bodyPr spcFirstLastPara="1" wrap="square" lIns="60950" tIns="30467" rIns="60950" bIns="30467" anchor="t" anchorCtr="0">
            <a:noAutofit/>
          </a:bodyPr>
          <a:lstStyle/>
          <a:p>
            <a:pPr>
              <a:buClr>
                <a:srgbClr val="000000"/>
              </a:buClr>
              <a:buSzPts val="3600"/>
            </a:pPr>
            <a:r>
              <a:rPr lang="es-ES" sz="2800" b="1" dirty="0">
                <a:solidFill>
                  <a:srgbClr val="2A3B3C"/>
                </a:solidFill>
                <a:ea typeface="Lato"/>
                <a:cs typeface="Lato"/>
                <a:sym typeface="Lato"/>
              </a:rPr>
              <a:t>¿Cómo funciona en la práctica?</a:t>
            </a:r>
            <a:endParaRPr sz="1000" dirty="0">
              <a:solidFill>
                <a:srgbClr val="000000"/>
              </a:solidFill>
              <a:ea typeface="Arial"/>
              <a:cs typeface="Arial"/>
              <a:sym typeface="Arial"/>
            </a:endParaRPr>
          </a:p>
        </p:txBody>
      </p:sp>
      <p:sp>
        <p:nvSpPr>
          <p:cNvPr id="384" name="Google Shape;384;p16"/>
          <p:cNvSpPr txBox="1"/>
          <p:nvPr/>
        </p:nvSpPr>
        <p:spPr>
          <a:xfrm>
            <a:off x="527262" y="543364"/>
            <a:ext cx="6413017" cy="296333"/>
          </a:xfrm>
          <a:prstGeom prst="rect">
            <a:avLst/>
          </a:prstGeom>
          <a:noFill/>
          <a:ln>
            <a:noFill/>
          </a:ln>
        </p:spPr>
        <p:txBody>
          <a:bodyPr spcFirstLastPara="1" wrap="square" lIns="60950" tIns="30467" rIns="60950" bIns="30467" anchor="t" anchorCtr="0">
            <a:noAutofit/>
          </a:bodyPr>
          <a:lstStyle/>
          <a:p>
            <a:pPr>
              <a:buClr>
                <a:srgbClr val="000000"/>
              </a:buClr>
              <a:buSzPts val="2400"/>
            </a:pPr>
            <a:r>
              <a:rPr lang="es-ES" i="1" dirty="0">
                <a:solidFill>
                  <a:schemeClr val="bg2">
                    <a:lumMod val="50000"/>
                  </a:schemeClr>
                </a:solidFill>
                <a:ea typeface="Lato"/>
                <a:cs typeface="Lato"/>
                <a:sym typeface="Lato"/>
              </a:rPr>
              <a:t>Sin intervención del menor, sin etiquetas ni diagnóstico </a:t>
            </a:r>
            <a:endParaRPr sz="1000" dirty="0">
              <a:solidFill>
                <a:schemeClr val="bg2">
                  <a:lumMod val="50000"/>
                </a:schemeClr>
              </a:solidFill>
              <a:ea typeface="Arial"/>
              <a:cs typeface="Arial"/>
              <a:sym typeface="Arial"/>
            </a:endParaRPr>
          </a:p>
        </p:txBody>
      </p:sp>
      <p:sp>
        <p:nvSpPr>
          <p:cNvPr id="386" name="Google Shape;386;p16"/>
          <p:cNvSpPr/>
          <p:nvPr/>
        </p:nvSpPr>
        <p:spPr>
          <a:xfrm>
            <a:off x="3119718" y="1828800"/>
            <a:ext cx="226438" cy="310777"/>
          </a:xfrm>
          <a:prstGeom prst="roundRect">
            <a:avLst>
              <a:gd name="adj" fmla="val 16667"/>
            </a:avLst>
          </a:prstGeom>
          <a:solidFill>
            <a:schemeClr val="lt1"/>
          </a:solidFill>
          <a:ln>
            <a:noFill/>
          </a:ln>
        </p:spPr>
        <p:txBody>
          <a:bodyPr spcFirstLastPara="1" wrap="square" lIns="60950" tIns="30467" rIns="60950" bIns="30467" anchor="ctr" anchorCtr="0">
            <a:noAutofit/>
          </a:bodyPr>
          <a:lstStyle/>
          <a:p>
            <a:pPr algn="ctr">
              <a:buClr>
                <a:srgbClr val="000000"/>
              </a:buClr>
              <a:buSzPts val="1400"/>
            </a:pPr>
            <a:endParaRPr sz="1000">
              <a:solidFill>
                <a:schemeClr val="lt1"/>
              </a:solidFill>
              <a:ea typeface="Arial"/>
              <a:cs typeface="Arial"/>
              <a:sym typeface="Arial"/>
            </a:endParaRPr>
          </a:p>
        </p:txBody>
      </p:sp>
      <p:sp>
        <p:nvSpPr>
          <p:cNvPr id="387" name="Google Shape;387;p16"/>
          <p:cNvSpPr/>
          <p:nvPr/>
        </p:nvSpPr>
        <p:spPr>
          <a:xfrm>
            <a:off x="7465242" y="1900517"/>
            <a:ext cx="328078" cy="310777"/>
          </a:xfrm>
          <a:prstGeom prst="roundRect">
            <a:avLst>
              <a:gd name="adj" fmla="val 16667"/>
            </a:avLst>
          </a:prstGeom>
          <a:solidFill>
            <a:schemeClr val="lt1"/>
          </a:solidFill>
          <a:ln>
            <a:noFill/>
          </a:ln>
        </p:spPr>
        <p:txBody>
          <a:bodyPr spcFirstLastPara="1" wrap="square" lIns="60950" tIns="30467" rIns="60950" bIns="30467" anchor="ctr" anchorCtr="0">
            <a:noAutofit/>
          </a:bodyPr>
          <a:lstStyle/>
          <a:p>
            <a:pPr algn="ctr">
              <a:buClr>
                <a:srgbClr val="000000"/>
              </a:buClr>
              <a:buSzPts val="1400"/>
            </a:pPr>
            <a:endParaRPr sz="1000">
              <a:solidFill>
                <a:schemeClr val="lt1"/>
              </a:solidFill>
              <a:ea typeface="Arial"/>
              <a:cs typeface="Arial"/>
              <a:sym typeface="Arial"/>
            </a:endParaRPr>
          </a:p>
        </p:txBody>
      </p:sp>
      <p:sp>
        <p:nvSpPr>
          <p:cNvPr id="388" name="Google Shape;388;p16"/>
          <p:cNvSpPr/>
          <p:nvPr/>
        </p:nvSpPr>
        <p:spPr>
          <a:xfrm>
            <a:off x="8530500" y="1888564"/>
            <a:ext cx="328078" cy="310777"/>
          </a:xfrm>
          <a:prstGeom prst="roundRect">
            <a:avLst>
              <a:gd name="adj" fmla="val 16667"/>
            </a:avLst>
          </a:prstGeom>
          <a:solidFill>
            <a:schemeClr val="lt1"/>
          </a:solidFill>
          <a:ln>
            <a:noFill/>
          </a:ln>
        </p:spPr>
        <p:txBody>
          <a:bodyPr spcFirstLastPara="1" wrap="square" lIns="60950" tIns="30467" rIns="60950" bIns="30467" anchor="ctr" anchorCtr="0">
            <a:noAutofit/>
          </a:bodyPr>
          <a:lstStyle/>
          <a:p>
            <a:pPr algn="ctr">
              <a:buClr>
                <a:srgbClr val="000000"/>
              </a:buClr>
              <a:buSzPts val="1400"/>
            </a:pPr>
            <a:endParaRPr sz="1000">
              <a:solidFill>
                <a:schemeClr val="lt1"/>
              </a:solidFill>
              <a:ea typeface="Arial"/>
              <a:cs typeface="Arial"/>
              <a:sym typeface="Arial"/>
            </a:endParaRPr>
          </a:p>
        </p:txBody>
      </p:sp>
      <p:grpSp>
        <p:nvGrpSpPr>
          <p:cNvPr id="389" name="Google Shape;389;p16"/>
          <p:cNvGrpSpPr/>
          <p:nvPr/>
        </p:nvGrpSpPr>
        <p:grpSpPr>
          <a:xfrm>
            <a:off x="7381169" y="987647"/>
            <a:ext cx="4240299" cy="5869173"/>
            <a:chOff x="11071754" y="1481470"/>
            <a:chExt cx="6360448" cy="8803759"/>
          </a:xfrm>
        </p:grpSpPr>
        <p:pic>
          <p:nvPicPr>
            <p:cNvPr id="390" name="Google Shape;390;p16"/>
            <p:cNvPicPr preferRelativeResize="0"/>
            <p:nvPr/>
          </p:nvPicPr>
          <p:blipFill rotWithShape="1">
            <a:blip r:embed="rId3">
              <a:alphaModFix/>
            </a:blip>
            <a:srcRect l="67737" b="13268"/>
            <a:stretch/>
          </p:blipFill>
          <p:spPr>
            <a:xfrm>
              <a:off x="12519962" y="1481470"/>
              <a:ext cx="4912240" cy="8803759"/>
            </a:xfrm>
            <a:prstGeom prst="rect">
              <a:avLst/>
            </a:prstGeom>
            <a:noFill/>
            <a:ln>
              <a:noFill/>
            </a:ln>
          </p:spPr>
        </p:pic>
        <p:pic>
          <p:nvPicPr>
            <p:cNvPr id="391" name="Google Shape;391;p16"/>
            <p:cNvPicPr preferRelativeResize="0"/>
            <p:nvPr/>
          </p:nvPicPr>
          <p:blipFill rotWithShape="1">
            <a:blip r:embed="rId5">
              <a:alphaModFix/>
            </a:blip>
            <a:srcRect/>
            <a:stretch/>
          </p:blipFill>
          <p:spPr>
            <a:xfrm>
              <a:off x="11071754" y="2441012"/>
              <a:ext cx="1948043" cy="819526"/>
            </a:xfrm>
            <a:prstGeom prst="rect">
              <a:avLst/>
            </a:prstGeom>
            <a:noFill/>
            <a:ln>
              <a:noFill/>
            </a:ln>
          </p:spPr>
        </p:pic>
      </p:grpSp>
      <p:sp>
        <p:nvSpPr>
          <p:cNvPr id="2" name="Text 0">
            <a:extLst>
              <a:ext uri="{FF2B5EF4-FFF2-40B4-BE49-F238E27FC236}">
                <a16:creationId xmlns:a16="http://schemas.microsoft.com/office/drawing/2014/main" id="{B1E7F885-977C-7150-3435-F4B1CB90FF42}"/>
              </a:ext>
            </a:extLst>
          </p:cNvPr>
          <p:cNvSpPr/>
          <p:nvPr/>
        </p:nvSpPr>
        <p:spPr>
          <a:xfrm>
            <a:off x="10058400" y="292608"/>
            <a:ext cx="1828800" cy="274320"/>
          </a:xfrm>
          <a:prstGeom prst="rect">
            <a:avLst/>
          </a:prstGeom>
          <a:noFill/>
          <a:ln/>
        </p:spPr>
        <p:txBody>
          <a:bodyPr wrap="square" rtlCol="0" anchor="ctr"/>
          <a:lstStyle/>
          <a:p>
            <a:pPr marL="0" indent="0" algn="r">
              <a:buNone/>
            </a:pPr>
            <a:r>
              <a:rPr lang="en-US" sz="1600" dirty="0">
                <a:solidFill>
                  <a:srgbClr val="AFBCBA"/>
                </a:solidFill>
                <a:highlight>
                  <a:srgbClr val="FFFF00"/>
                </a:highlight>
                <a:ea typeface="Arial" pitchFamily="34" charset="-122"/>
                <a:cs typeface="Arial" pitchFamily="34" charset="-120"/>
              </a:rPr>
              <a:t>[ logo del centro ]</a:t>
            </a:r>
            <a:endParaRPr lang="en-US" sz="1600" dirty="0">
              <a:highlight>
                <a:srgbClr val="FFFF00"/>
              </a:highlight>
            </a:endParaRPr>
          </a:p>
        </p:txBody>
      </p:sp>
      <p:sp>
        <p:nvSpPr>
          <p:cNvPr id="3" name="Rectángulo 2">
            <a:extLst>
              <a:ext uri="{FF2B5EF4-FFF2-40B4-BE49-F238E27FC236}">
                <a16:creationId xmlns:a16="http://schemas.microsoft.com/office/drawing/2014/main" id="{8FFF60A7-40FB-5C0F-51AB-F79A5EE5DD7D}"/>
              </a:ext>
            </a:extLst>
          </p:cNvPr>
          <p:cNvSpPr/>
          <p:nvPr/>
        </p:nvSpPr>
        <p:spPr>
          <a:xfrm>
            <a:off x="4980791" y="1675701"/>
            <a:ext cx="2309528" cy="4746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731520" y="640080"/>
            <a:ext cx="10058400" cy="685800"/>
          </a:xfrm>
          <a:prstGeom prst="rect">
            <a:avLst/>
          </a:prstGeom>
          <a:noFill/>
          <a:ln/>
        </p:spPr>
        <p:txBody>
          <a:bodyPr wrap="square" rtlCol="0" anchor="ctr"/>
          <a:lstStyle/>
          <a:p>
            <a:pPr marL="0" indent="0">
              <a:buNone/>
            </a:pPr>
            <a:r>
              <a:rPr lang="en-US" sz="3600" b="1" dirty="0">
                <a:solidFill>
                  <a:srgbClr val="283C3A"/>
                </a:solidFill>
                <a:ea typeface="Arial" pitchFamily="34" charset="-122"/>
                <a:cs typeface="Arial" pitchFamily="34" charset="-120"/>
              </a:rPr>
              <a:t>Qué necesitamos de vosotros</a:t>
            </a:r>
            <a:endParaRPr lang="en-US" sz="3600" dirty="0"/>
          </a:p>
        </p:txBody>
      </p:sp>
      <p:sp>
        <p:nvSpPr>
          <p:cNvPr id="4" name="Text 2"/>
          <p:cNvSpPr/>
          <p:nvPr/>
        </p:nvSpPr>
        <p:spPr>
          <a:xfrm>
            <a:off x="749808" y="1325880"/>
            <a:ext cx="10058400" cy="365760"/>
          </a:xfrm>
          <a:prstGeom prst="rect">
            <a:avLst/>
          </a:prstGeom>
          <a:noFill/>
          <a:ln/>
        </p:spPr>
        <p:txBody>
          <a:bodyPr wrap="square" rtlCol="0" anchor="ctr"/>
          <a:lstStyle/>
          <a:p>
            <a:pPr marL="0" indent="0">
              <a:buNone/>
            </a:pPr>
            <a:r>
              <a:rPr lang="en-US" sz="1600" dirty="0">
                <a:solidFill>
                  <a:srgbClr val="5D6B69"/>
                </a:solidFill>
                <a:ea typeface="Arial" pitchFamily="34" charset="-122"/>
                <a:cs typeface="Arial" pitchFamily="34" charset="-120"/>
              </a:rPr>
              <a:t>Cuatro cosas que hacen que el resultado sea fiable</a:t>
            </a:r>
            <a:endParaRPr lang="en-US" sz="1600" dirty="0"/>
          </a:p>
        </p:txBody>
      </p:sp>
      <p:sp>
        <p:nvSpPr>
          <p:cNvPr id="5" name="Shape 3"/>
          <p:cNvSpPr/>
          <p:nvPr/>
        </p:nvSpPr>
        <p:spPr>
          <a:xfrm>
            <a:off x="731520" y="1920240"/>
            <a:ext cx="2487168" cy="3246120"/>
          </a:xfrm>
          <a:prstGeom prst="roundRect">
            <a:avLst>
              <a:gd name="adj" fmla="val 3676"/>
            </a:avLst>
          </a:prstGeom>
          <a:solidFill>
            <a:srgbClr val="F4F7F6"/>
          </a:solidFill>
          <a:ln w="12700">
            <a:solidFill>
              <a:srgbClr val="E3E8E7"/>
            </a:solidFill>
            <a:prstDash val="solid"/>
          </a:ln>
        </p:spPr>
        <p:txBody>
          <a:bodyPr/>
          <a:lstStyle/>
          <a:p>
            <a:endParaRPr lang="es-ES_tradnl"/>
          </a:p>
        </p:txBody>
      </p:sp>
      <p:sp>
        <p:nvSpPr>
          <p:cNvPr id="6" name="Shape 4"/>
          <p:cNvSpPr/>
          <p:nvPr/>
        </p:nvSpPr>
        <p:spPr>
          <a:xfrm>
            <a:off x="1005840" y="2240280"/>
            <a:ext cx="475488" cy="475488"/>
          </a:xfrm>
          <a:prstGeom prst="ellipse">
            <a:avLst/>
          </a:prstGeom>
          <a:solidFill>
            <a:srgbClr val="00A754"/>
          </a:solidFill>
          <a:ln/>
        </p:spPr>
        <p:txBody>
          <a:bodyPr/>
          <a:lstStyle/>
          <a:p>
            <a:endParaRPr lang="es-ES_tradnl"/>
          </a:p>
        </p:txBody>
      </p:sp>
      <p:sp>
        <p:nvSpPr>
          <p:cNvPr id="7" name="Text 5"/>
          <p:cNvSpPr/>
          <p:nvPr/>
        </p:nvSpPr>
        <p:spPr>
          <a:xfrm>
            <a:off x="1005840" y="2240280"/>
            <a:ext cx="475488" cy="475488"/>
          </a:xfrm>
          <a:prstGeom prst="rect">
            <a:avLst/>
          </a:prstGeom>
          <a:noFill/>
          <a:ln/>
        </p:spPr>
        <p:txBody>
          <a:bodyPr wrap="square" lIns="0" tIns="0" rIns="0" bIns="0" rtlCol="0" anchor="ctr"/>
          <a:lstStyle/>
          <a:p>
            <a:pPr marL="0" indent="0" algn="ctr">
              <a:buNone/>
            </a:pPr>
            <a:r>
              <a:rPr lang="en-US" sz="1700" b="1" dirty="0">
                <a:solidFill>
                  <a:srgbClr val="FFFFFF"/>
                </a:solidFill>
                <a:ea typeface="Arial" pitchFamily="34" charset="-122"/>
                <a:cs typeface="Arial" pitchFamily="34" charset="-120"/>
              </a:rPr>
              <a:t>1</a:t>
            </a:r>
            <a:endParaRPr lang="en-US" sz="1700" dirty="0"/>
          </a:p>
        </p:txBody>
      </p:sp>
      <p:sp>
        <p:nvSpPr>
          <p:cNvPr id="8" name="Text 6"/>
          <p:cNvSpPr/>
          <p:nvPr/>
        </p:nvSpPr>
        <p:spPr>
          <a:xfrm>
            <a:off x="1005840" y="2880360"/>
            <a:ext cx="1965960" cy="548640"/>
          </a:xfrm>
          <a:prstGeom prst="rect">
            <a:avLst/>
          </a:prstGeom>
          <a:noFill/>
          <a:ln/>
        </p:spPr>
        <p:txBody>
          <a:bodyPr wrap="square" lIns="0" tIns="0" rIns="0" bIns="0" rtlCol="0" anchor="t"/>
          <a:lstStyle/>
          <a:p>
            <a:pPr marL="0" indent="0">
              <a:buNone/>
            </a:pPr>
            <a:r>
              <a:rPr lang="en-US" sz="1600" b="1" dirty="0">
                <a:solidFill>
                  <a:srgbClr val="283C3A"/>
                </a:solidFill>
                <a:ea typeface="Arial" pitchFamily="34" charset="-122"/>
                <a:cs typeface="Arial" pitchFamily="34" charset="-120"/>
              </a:rPr>
              <a:t>Cada uno por separado</a:t>
            </a:r>
            <a:endParaRPr lang="en-US" sz="1600" dirty="0"/>
          </a:p>
        </p:txBody>
      </p:sp>
      <p:sp>
        <p:nvSpPr>
          <p:cNvPr id="9" name="Text 7"/>
          <p:cNvSpPr/>
          <p:nvPr/>
        </p:nvSpPr>
        <p:spPr>
          <a:xfrm>
            <a:off x="1005840" y="3474720"/>
            <a:ext cx="1965960" cy="1463040"/>
          </a:xfrm>
          <a:prstGeom prst="rect">
            <a:avLst/>
          </a:prstGeom>
          <a:noFill/>
          <a:ln/>
        </p:spPr>
        <p:txBody>
          <a:bodyPr wrap="square" lIns="0" tIns="0" rIns="0" bIns="0" rtlCol="0" anchor="t"/>
          <a:lstStyle/>
          <a:p>
            <a:pPr marL="0" indent="0">
              <a:lnSpc>
                <a:spcPts val="1700"/>
              </a:lnSpc>
              <a:buNone/>
            </a:pPr>
            <a:r>
              <a:rPr lang="en-US" sz="1200" dirty="0">
                <a:solidFill>
                  <a:srgbClr val="5D6B69"/>
                </a:solidFill>
                <a:ea typeface="Arial" pitchFamily="34" charset="-122"/>
                <a:cs typeface="Arial" pitchFamily="34" charset="-120"/>
              </a:rPr>
              <a:t>Padre y madre </a:t>
            </a:r>
            <a:r>
              <a:rPr lang="en-US" sz="1200" dirty="0" err="1">
                <a:solidFill>
                  <a:srgbClr val="5D6B69"/>
                </a:solidFill>
                <a:ea typeface="Arial" pitchFamily="34" charset="-122"/>
                <a:cs typeface="Arial" pitchFamily="34" charset="-120"/>
              </a:rPr>
              <a:t>responden</a:t>
            </a:r>
            <a:r>
              <a:rPr lang="en-US" sz="1200" dirty="0">
                <a:solidFill>
                  <a:srgbClr val="5D6B69"/>
                </a:solidFill>
                <a:ea typeface="Arial" pitchFamily="34" charset="-122"/>
                <a:cs typeface="Arial" pitchFamily="34" charset="-120"/>
              </a:rPr>
              <a:t> </a:t>
            </a:r>
            <a:r>
              <a:rPr lang="en-US" sz="1200" dirty="0" err="1">
                <a:solidFill>
                  <a:srgbClr val="5D6B69"/>
                </a:solidFill>
                <a:ea typeface="Arial" pitchFamily="34" charset="-122"/>
                <a:cs typeface="Arial" pitchFamily="34" charset="-120"/>
              </a:rPr>
              <a:t>cada</a:t>
            </a:r>
            <a:r>
              <a:rPr lang="en-US" sz="1200" dirty="0">
                <a:solidFill>
                  <a:srgbClr val="5D6B69"/>
                </a:solidFill>
                <a:ea typeface="Arial" pitchFamily="34" charset="-122"/>
                <a:cs typeface="Arial" pitchFamily="34" charset="-120"/>
              </a:rPr>
              <a:t> uno </a:t>
            </a:r>
            <a:r>
              <a:rPr lang="en-US" sz="1200" dirty="0" err="1">
                <a:solidFill>
                  <a:srgbClr val="5D6B69"/>
                </a:solidFill>
                <a:ea typeface="Arial" pitchFamily="34" charset="-122"/>
                <a:cs typeface="Arial" pitchFamily="34" charset="-120"/>
              </a:rPr>
              <a:t>su</a:t>
            </a:r>
            <a:r>
              <a:rPr lang="en-US" sz="1200" dirty="0">
                <a:solidFill>
                  <a:srgbClr val="5D6B69"/>
                </a:solidFill>
                <a:ea typeface="Arial" pitchFamily="34" charset="-122"/>
                <a:cs typeface="Arial" pitchFamily="34" charset="-120"/>
              </a:rPr>
              <a:t> </a:t>
            </a:r>
            <a:r>
              <a:rPr lang="en-US" sz="1200" dirty="0" err="1">
                <a:solidFill>
                  <a:srgbClr val="5D6B69"/>
                </a:solidFill>
                <a:ea typeface="Arial" pitchFamily="34" charset="-122"/>
                <a:cs typeface="Arial" pitchFamily="34" charset="-120"/>
              </a:rPr>
              <a:t>propio</a:t>
            </a:r>
            <a:r>
              <a:rPr lang="en-US" sz="1200" dirty="0">
                <a:solidFill>
                  <a:srgbClr val="5D6B69"/>
                </a:solidFill>
                <a:ea typeface="Arial" pitchFamily="34" charset="-122"/>
                <a:cs typeface="Arial" pitchFamily="34" charset="-120"/>
              </a:rPr>
              <a:t> </a:t>
            </a:r>
            <a:r>
              <a:rPr lang="en-US" sz="1200" dirty="0" err="1">
                <a:solidFill>
                  <a:srgbClr val="5D6B69"/>
                </a:solidFill>
                <a:ea typeface="Arial" pitchFamily="34" charset="-122"/>
                <a:cs typeface="Arial" pitchFamily="34" charset="-120"/>
              </a:rPr>
              <a:t>cuestionario</a:t>
            </a:r>
            <a:r>
              <a:rPr lang="en-US" sz="1200" dirty="0">
                <a:solidFill>
                  <a:srgbClr val="5D6B69"/>
                </a:solidFill>
                <a:ea typeface="Arial" pitchFamily="34" charset="-122"/>
                <a:cs typeface="Arial" pitchFamily="34" charset="-120"/>
              </a:rPr>
              <a:t>. Si contestáis juntos y hacéis una media, el resultado deja de ser fiable.</a:t>
            </a:r>
            <a:endParaRPr lang="en-US" sz="1200" dirty="0"/>
          </a:p>
        </p:txBody>
      </p:sp>
      <p:sp>
        <p:nvSpPr>
          <p:cNvPr id="10" name="Shape 8"/>
          <p:cNvSpPr/>
          <p:nvPr/>
        </p:nvSpPr>
        <p:spPr>
          <a:xfrm>
            <a:off x="3456432" y="1920240"/>
            <a:ext cx="2487168" cy="3246120"/>
          </a:xfrm>
          <a:prstGeom prst="roundRect">
            <a:avLst>
              <a:gd name="adj" fmla="val 3676"/>
            </a:avLst>
          </a:prstGeom>
          <a:solidFill>
            <a:srgbClr val="F4F7F6"/>
          </a:solidFill>
          <a:ln w="12700">
            <a:solidFill>
              <a:srgbClr val="E3E8E7"/>
            </a:solidFill>
            <a:prstDash val="solid"/>
          </a:ln>
        </p:spPr>
        <p:txBody>
          <a:bodyPr/>
          <a:lstStyle/>
          <a:p>
            <a:endParaRPr lang="es-ES_tradnl"/>
          </a:p>
        </p:txBody>
      </p:sp>
      <p:sp>
        <p:nvSpPr>
          <p:cNvPr id="11" name="Shape 9"/>
          <p:cNvSpPr/>
          <p:nvPr/>
        </p:nvSpPr>
        <p:spPr>
          <a:xfrm>
            <a:off x="3730752" y="2240280"/>
            <a:ext cx="475488" cy="475488"/>
          </a:xfrm>
          <a:prstGeom prst="ellipse">
            <a:avLst/>
          </a:prstGeom>
          <a:solidFill>
            <a:srgbClr val="FFB000"/>
          </a:solidFill>
          <a:ln/>
        </p:spPr>
        <p:txBody>
          <a:bodyPr/>
          <a:lstStyle/>
          <a:p>
            <a:endParaRPr lang="es-ES_tradnl"/>
          </a:p>
        </p:txBody>
      </p:sp>
      <p:sp>
        <p:nvSpPr>
          <p:cNvPr id="12" name="Text 10"/>
          <p:cNvSpPr/>
          <p:nvPr/>
        </p:nvSpPr>
        <p:spPr>
          <a:xfrm>
            <a:off x="3730752" y="2240280"/>
            <a:ext cx="475488" cy="475488"/>
          </a:xfrm>
          <a:prstGeom prst="rect">
            <a:avLst/>
          </a:prstGeom>
          <a:noFill/>
          <a:ln/>
        </p:spPr>
        <p:txBody>
          <a:bodyPr wrap="square" lIns="0" tIns="0" rIns="0" bIns="0" rtlCol="0" anchor="ctr"/>
          <a:lstStyle/>
          <a:p>
            <a:pPr marL="0" indent="0" algn="ctr">
              <a:buNone/>
            </a:pPr>
            <a:r>
              <a:rPr lang="en-US" sz="1700" b="1" dirty="0">
                <a:solidFill>
                  <a:srgbClr val="FFFFFF"/>
                </a:solidFill>
                <a:ea typeface="Arial" pitchFamily="34" charset="-122"/>
                <a:cs typeface="Arial" pitchFamily="34" charset="-120"/>
              </a:rPr>
              <a:t>2</a:t>
            </a:r>
            <a:endParaRPr lang="en-US" sz="1700" dirty="0"/>
          </a:p>
        </p:txBody>
      </p:sp>
      <p:sp>
        <p:nvSpPr>
          <p:cNvPr id="13" name="Text 11"/>
          <p:cNvSpPr/>
          <p:nvPr/>
        </p:nvSpPr>
        <p:spPr>
          <a:xfrm>
            <a:off x="3730752" y="2880360"/>
            <a:ext cx="1965960" cy="548640"/>
          </a:xfrm>
          <a:prstGeom prst="rect">
            <a:avLst/>
          </a:prstGeom>
          <a:noFill/>
          <a:ln/>
        </p:spPr>
        <p:txBody>
          <a:bodyPr wrap="square" lIns="0" tIns="0" rIns="0" bIns="0" rtlCol="0" anchor="t"/>
          <a:lstStyle/>
          <a:p>
            <a:pPr marL="0" indent="0">
              <a:buNone/>
            </a:pPr>
            <a:r>
              <a:rPr lang="en-US" sz="1600" b="1" dirty="0">
                <a:solidFill>
                  <a:srgbClr val="283C3A"/>
                </a:solidFill>
                <a:ea typeface="Arial" pitchFamily="34" charset="-122"/>
                <a:cs typeface="Arial" pitchFamily="34" charset="-120"/>
              </a:rPr>
              <a:t>Con calma</a:t>
            </a:r>
            <a:endParaRPr lang="en-US" sz="1600" dirty="0"/>
          </a:p>
        </p:txBody>
      </p:sp>
      <p:sp>
        <p:nvSpPr>
          <p:cNvPr id="14" name="Text 12"/>
          <p:cNvSpPr/>
          <p:nvPr/>
        </p:nvSpPr>
        <p:spPr>
          <a:xfrm>
            <a:off x="3730751" y="3474720"/>
            <a:ext cx="2089135" cy="1463040"/>
          </a:xfrm>
          <a:prstGeom prst="rect">
            <a:avLst/>
          </a:prstGeom>
          <a:noFill/>
          <a:ln/>
        </p:spPr>
        <p:txBody>
          <a:bodyPr wrap="square" lIns="0" tIns="0" rIns="0" bIns="0" rtlCol="0" anchor="t"/>
          <a:lstStyle/>
          <a:p>
            <a:pPr marL="0" indent="0">
              <a:lnSpc>
                <a:spcPts val="1700"/>
              </a:lnSpc>
              <a:buNone/>
            </a:pPr>
            <a:r>
              <a:rPr lang="en-US" sz="1200" dirty="0">
                <a:solidFill>
                  <a:srgbClr val="5D6B69"/>
                </a:solidFill>
                <a:ea typeface="Arial" pitchFamily="34" charset="-122"/>
                <a:cs typeface="Arial" pitchFamily="34" charset="-120"/>
              </a:rPr>
              <a:t>Entre 20 y 45 minutos. Podéis pausar, observar unos días y retomarlo. No hay prisa y no hay que devolver nada. Cada respuesta se guarda y se envía automáticamente.</a:t>
            </a:r>
            <a:endParaRPr lang="en-US" sz="1200" dirty="0"/>
          </a:p>
        </p:txBody>
      </p:sp>
      <p:sp>
        <p:nvSpPr>
          <p:cNvPr id="15" name="Shape 13"/>
          <p:cNvSpPr/>
          <p:nvPr/>
        </p:nvSpPr>
        <p:spPr>
          <a:xfrm>
            <a:off x="6181344" y="1920240"/>
            <a:ext cx="2487168" cy="3246120"/>
          </a:xfrm>
          <a:prstGeom prst="roundRect">
            <a:avLst>
              <a:gd name="adj" fmla="val 3676"/>
            </a:avLst>
          </a:prstGeom>
          <a:solidFill>
            <a:srgbClr val="F4F7F6"/>
          </a:solidFill>
          <a:ln w="12700">
            <a:solidFill>
              <a:srgbClr val="E3E8E7"/>
            </a:solidFill>
            <a:prstDash val="solid"/>
          </a:ln>
        </p:spPr>
        <p:txBody>
          <a:bodyPr/>
          <a:lstStyle/>
          <a:p>
            <a:endParaRPr lang="es-ES_tradnl"/>
          </a:p>
        </p:txBody>
      </p:sp>
      <p:sp>
        <p:nvSpPr>
          <p:cNvPr id="16" name="Shape 14"/>
          <p:cNvSpPr/>
          <p:nvPr/>
        </p:nvSpPr>
        <p:spPr>
          <a:xfrm>
            <a:off x="6455664" y="2240280"/>
            <a:ext cx="475488" cy="475488"/>
          </a:xfrm>
          <a:prstGeom prst="ellipse">
            <a:avLst/>
          </a:prstGeom>
          <a:solidFill>
            <a:srgbClr val="E84E0F"/>
          </a:solidFill>
          <a:ln/>
        </p:spPr>
        <p:txBody>
          <a:bodyPr/>
          <a:lstStyle/>
          <a:p>
            <a:endParaRPr lang="es-ES_tradnl"/>
          </a:p>
        </p:txBody>
      </p:sp>
      <p:sp>
        <p:nvSpPr>
          <p:cNvPr id="17" name="Text 15"/>
          <p:cNvSpPr/>
          <p:nvPr/>
        </p:nvSpPr>
        <p:spPr>
          <a:xfrm>
            <a:off x="6455664" y="2240280"/>
            <a:ext cx="475488" cy="475488"/>
          </a:xfrm>
          <a:prstGeom prst="rect">
            <a:avLst/>
          </a:prstGeom>
          <a:noFill/>
          <a:ln/>
        </p:spPr>
        <p:txBody>
          <a:bodyPr wrap="square" lIns="0" tIns="0" rIns="0" bIns="0" rtlCol="0" anchor="ctr"/>
          <a:lstStyle/>
          <a:p>
            <a:pPr marL="0" indent="0" algn="ctr">
              <a:buNone/>
            </a:pPr>
            <a:r>
              <a:rPr lang="en-US" sz="1700" b="1" dirty="0">
                <a:solidFill>
                  <a:srgbClr val="FFFFFF"/>
                </a:solidFill>
                <a:ea typeface="Arial" pitchFamily="34" charset="-122"/>
                <a:cs typeface="Arial" pitchFamily="34" charset="-120"/>
              </a:rPr>
              <a:t>3</a:t>
            </a:r>
            <a:endParaRPr lang="en-US" sz="1700" dirty="0"/>
          </a:p>
        </p:txBody>
      </p:sp>
      <p:sp>
        <p:nvSpPr>
          <p:cNvPr id="18" name="Text 16"/>
          <p:cNvSpPr/>
          <p:nvPr/>
        </p:nvSpPr>
        <p:spPr>
          <a:xfrm>
            <a:off x="6455664" y="2880360"/>
            <a:ext cx="1965960" cy="548640"/>
          </a:xfrm>
          <a:prstGeom prst="rect">
            <a:avLst/>
          </a:prstGeom>
          <a:noFill/>
          <a:ln/>
        </p:spPr>
        <p:txBody>
          <a:bodyPr wrap="square" lIns="0" tIns="0" rIns="0" bIns="0" rtlCol="0" anchor="t"/>
          <a:lstStyle/>
          <a:p>
            <a:pPr marL="0" indent="0">
              <a:buNone/>
            </a:pPr>
            <a:r>
              <a:rPr lang="en-US" sz="1600" b="1" dirty="0">
                <a:solidFill>
                  <a:srgbClr val="283C3A"/>
                </a:solidFill>
                <a:ea typeface="Arial" pitchFamily="34" charset="-122"/>
                <a:cs typeface="Arial" pitchFamily="34" charset="-120"/>
              </a:rPr>
              <a:t>Sin adivinar</a:t>
            </a:r>
            <a:endParaRPr lang="en-US" sz="1600" dirty="0"/>
          </a:p>
        </p:txBody>
      </p:sp>
      <p:sp>
        <p:nvSpPr>
          <p:cNvPr id="19" name="Text 17"/>
          <p:cNvSpPr/>
          <p:nvPr/>
        </p:nvSpPr>
        <p:spPr>
          <a:xfrm>
            <a:off x="6455664" y="3474720"/>
            <a:ext cx="1965960" cy="1463040"/>
          </a:xfrm>
          <a:prstGeom prst="rect">
            <a:avLst/>
          </a:prstGeom>
          <a:noFill/>
          <a:ln/>
        </p:spPr>
        <p:txBody>
          <a:bodyPr wrap="square" lIns="0" tIns="0" rIns="0" bIns="0" rtlCol="0" anchor="t"/>
          <a:lstStyle/>
          <a:p>
            <a:pPr marL="0" indent="0">
              <a:lnSpc>
                <a:spcPts val="1700"/>
              </a:lnSpc>
              <a:buNone/>
            </a:pPr>
            <a:r>
              <a:rPr lang="en-US" sz="1200" dirty="0">
                <a:solidFill>
                  <a:srgbClr val="5D6B69"/>
                </a:solidFill>
                <a:ea typeface="Arial" pitchFamily="34" charset="-122"/>
                <a:cs typeface="Arial" pitchFamily="34" charset="-120"/>
              </a:rPr>
              <a:t>Lo que no sepáis, dejadlo en blanco, observad unos días y volved a contestar. Es mucho mejor que responder por intuición. Y si aun así no podéis, existe la opción “No lo sé”.</a:t>
            </a:r>
            <a:endParaRPr lang="en-US" sz="1200" dirty="0"/>
          </a:p>
        </p:txBody>
      </p:sp>
      <p:sp>
        <p:nvSpPr>
          <p:cNvPr id="20" name="Shape 18"/>
          <p:cNvSpPr/>
          <p:nvPr/>
        </p:nvSpPr>
        <p:spPr>
          <a:xfrm>
            <a:off x="8906256" y="1920240"/>
            <a:ext cx="2722760" cy="3246120"/>
          </a:xfrm>
          <a:prstGeom prst="roundRect">
            <a:avLst>
              <a:gd name="adj" fmla="val 3676"/>
            </a:avLst>
          </a:prstGeom>
          <a:solidFill>
            <a:srgbClr val="F4F7F6"/>
          </a:solidFill>
          <a:ln w="12700">
            <a:solidFill>
              <a:srgbClr val="E3E8E7"/>
            </a:solidFill>
            <a:prstDash val="solid"/>
          </a:ln>
        </p:spPr>
        <p:txBody>
          <a:bodyPr/>
          <a:lstStyle/>
          <a:p>
            <a:endParaRPr lang="es-ES_tradnl"/>
          </a:p>
        </p:txBody>
      </p:sp>
      <p:sp>
        <p:nvSpPr>
          <p:cNvPr id="21" name="Shape 19"/>
          <p:cNvSpPr/>
          <p:nvPr/>
        </p:nvSpPr>
        <p:spPr>
          <a:xfrm>
            <a:off x="9180576" y="2240280"/>
            <a:ext cx="475488" cy="475488"/>
          </a:xfrm>
          <a:prstGeom prst="ellipse">
            <a:avLst/>
          </a:prstGeom>
          <a:solidFill>
            <a:srgbClr val="283C3A"/>
          </a:solidFill>
          <a:ln/>
        </p:spPr>
        <p:txBody>
          <a:bodyPr/>
          <a:lstStyle/>
          <a:p>
            <a:endParaRPr lang="es-ES_tradnl"/>
          </a:p>
        </p:txBody>
      </p:sp>
      <p:sp>
        <p:nvSpPr>
          <p:cNvPr id="22" name="Text 20"/>
          <p:cNvSpPr/>
          <p:nvPr/>
        </p:nvSpPr>
        <p:spPr>
          <a:xfrm>
            <a:off x="9180576" y="2240280"/>
            <a:ext cx="475488" cy="475488"/>
          </a:xfrm>
          <a:prstGeom prst="rect">
            <a:avLst/>
          </a:prstGeom>
          <a:noFill/>
          <a:ln/>
        </p:spPr>
        <p:txBody>
          <a:bodyPr wrap="square" lIns="0" tIns="0" rIns="0" bIns="0" rtlCol="0" anchor="ctr"/>
          <a:lstStyle/>
          <a:p>
            <a:pPr marL="0" indent="0" algn="ctr">
              <a:buNone/>
            </a:pPr>
            <a:r>
              <a:rPr lang="en-US" sz="1700" b="1" dirty="0">
                <a:solidFill>
                  <a:srgbClr val="FFFFFF"/>
                </a:solidFill>
                <a:ea typeface="Arial" pitchFamily="34" charset="-122"/>
                <a:cs typeface="Arial" pitchFamily="34" charset="-120"/>
              </a:rPr>
              <a:t>4</a:t>
            </a:r>
            <a:endParaRPr lang="en-US" sz="1700" dirty="0"/>
          </a:p>
        </p:txBody>
      </p:sp>
      <p:sp>
        <p:nvSpPr>
          <p:cNvPr id="23" name="Text 21"/>
          <p:cNvSpPr/>
          <p:nvPr/>
        </p:nvSpPr>
        <p:spPr>
          <a:xfrm>
            <a:off x="9180576" y="2880360"/>
            <a:ext cx="1965960" cy="548640"/>
          </a:xfrm>
          <a:prstGeom prst="rect">
            <a:avLst/>
          </a:prstGeom>
          <a:noFill/>
          <a:ln/>
        </p:spPr>
        <p:txBody>
          <a:bodyPr wrap="square" lIns="0" tIns="0" rIns="0" bIns="0" rtlCol="0" anchor="t"/>
          <a:lstStyle/>
          <a:p>
            <a:pPr marL="0" indent="0">
              <a:buNone/>
            </a:pPr>
            <a:r>
              <a:rPr lang="en-US" sz="1600" b="1" dirty="0">
                <a:solidFill>
                  <a:srgbClr val="283C3A"/>
                </a:solidFill>
                <a:ea typeface="Arial" pitchFamily="34" charset="-122"/>
                <a:cs typeface="Arial" pitchFamily="34" charset="-120"/>
              </a:rPr>
              <a:t>Con sinceridad</a:t>
            </a:r>
            <a:endParaRPr lang="en-US" sz="1600" dirty="0"/>
          </a:p>
        </p:txBody>
      </p:sp>
      <p:sp>
        <p:nvSpPr>
          <p:cNvPr id="24" name="Text 22"/>
          <p:cNvSpPr/>
          <p:nvPr/>
        </p:nvSpPr>
        <p:spPr>
          <a:xfrm>
            <a:off x="9025666" y="3474720"/>
            <a:ext cx="2603350" cy="1463040"/>
          </a:xfrm>
          <a:prstGeom prst="rect">
            <a:avLst/>
          </a:prstGeom>
          <a:noFill/>
          <a:ln/>
        </p:spPr>
        <p:txBody>
          <a:bodyPr wrap="square" lIns="0" tIns="0" rIns="0" bIns="0" rtlCol="0" anchor="t"/>
          <a:lstStyle/>
          <a:p>
            <a:pPr marL="0" indent="0">
              <a:lnSpc>
                <a:spcPts val="1700"/>
              </a:lnSpc>
              <a:buNone/>
            </a:pPr>
            <a:r>
              <a:rPr lang="en-US" sz="1200" dirty="0">
                <a:solidFill>
                  <a:srgbClr val="5D6B69"/>
                </a:solidFill>
                <a:ea typeface="Arial" pitchFamily="34" charset="-122"/>
                <a:cs typeface="Arial" pitchFamily="34" charset="-120"/>
              </a:rPr>
              <a:t>No hay respuestas buenas ni malas. Cuanto más fiel sea vuestra mirada, mejor podremos acompañarle. Un menor no se comporta igual con unas personas que con otras, ni en casa que en la escuela. Por eso importan las distintas miradas de quienes mejor le conocen.</a:t>
            </a:r>
            <a:endParaRPr lang="en-US" sz="1200" dirty="0"/>
          </a:p>
        </p:txBody>
      </p:sp>
      <p:sp>
        <p:nvSpPr>
          <p:cNvPr id="25" name="Text 23"/>
          <p:cNvSpPr/>
          <p:nvPr/>
        </p:nvSpPr>
        <p:spPr>
          <a:xfrm>
            <a:off x="749808" y="6336792"/>
            <a:ext cx="10698480" cy="365760"/>
          </a:xfrm>
          <a:prstGeom prst="rect">
            <a:avLst/>
          </a:prstGeom>
          <a:noFill/>
          <a:ln/>
        </p:spPr>
        <p:txBody>
          <a:bodyPr wrap="square" rtlCol="0" anchor="ctr"/>
          <a:lstStyle/>
          <a:p>
            <a:pPr marL="0" indent="0">
              <a:buNone/>
            </a:pPr>
            <a:r>
              <a:rPr lang="en-US" sz="1300" i="1" dirty="0">
                <a:solidFill>
                  <a:srgbClr val="5D6B69"/>
                </a:solidFill>
                <a:ea typeface="Arial" pitchFamily="34" charset="-122"/>
                <a:cs typeface="Arial" pitchFamily="34" charset="-120"/>
              </a:rPr>
              <a:t>La herramienta está disponible en 20 idiomas. Si preferís responder en otra lengua, decídnoslo.</a:t>
            </a:r>
            <a:endParaRPr lang="en-US" sz="1300" dirty="0"/>
          </a:p>
        </p:txBody>
      </p:sp>
      <p:pic>
        <p:nvPicPr>
          <p:cNvPr id="26" name="Google Shape;129;g3eab288e669_0_7" descr="Un dibujo de una cara feliz  Descripción generada automáticamente con confianza baja">
            <a:extLst>
              <a:ext uri="{FF2B5EF4-FFF2-40B4-BE49-F238E27FC236}">
                <a16:creationId xmlns:a16="http://schemas.microsoft.com/office/drawing/2014/main" id="{0B64B3B8-4F0D-F7F4-FEB1-16DA222ECE5B}"/>
              </a:ext>
            </a:extLst>
          </p:cNvPr>
          <p:cNvPicPr preferRelativeResize="0"/>
          <p:nvPr/>
        </p:nvPicPr>
        <p:blipFill rotWithShape="1">
          <a:blip r:embed="rId3">
            <a:alphaModFix/>
          </a:blip>
          <a:srcRect/>
          <a:stretch/>
        </p:blipFill>
        <p:spPr>
          <a:xfrm>
            <a:off x="10215877" y="6035040"/>
            <a:ext cx="1806453" cy="798007"/>
          </a:xfrm>
          <a:prstGeom prst="rect">
            <a:avLst/>
          </a:prstGeom>
          <a:noFill/>
          <a:ln>
            <a:noFill/>
          </a:ln>
        </p:spPr>
      </p:pic>
      <p:sp>
        <p:nvSpPr>
          <p:cNvPr id="28" name="CuadroTexto 27">
            <a:extLst>
              <a:ext uri="{FF2B5EF4-FFF2-40B4-BE49-F238E27FC236}">
                <a16:creationId xmlns:a16="http://schemas.microsoft.com/office/drawing/2014/main" id="{80C19CB5-6CBA-A4FC-05CF-BC1701246893}"/>
              </a:ext>
            </a:extLst>
          </p:cNvPr>
          <p:cNvSpPr txBox="1"/>
          <p:nvPr/>
        </p:nvSpPr>
        <p:spPr>
          <a:xfrm>
            <a:off x="831566" y="5394960"/>
            <a:ext cx="7590058" cy="276999"/>
          </a:xfrm>
          <a:prstGeom prst="rect">
            <a:avLst/>
          </a:prstGeom>
          <a:noFill/>
        </p:spPr>
        <p:txBody>
          <a:bodyPr wrap="square">
            <a:spAutoFit/>
          </a:bodyPr>
          <a:lstStyle/>
          <a:p>
            <a:r>
              <a:rPr lang="es-ES" sz="1200" b="0" i="0" spc="75" dirty="0">
                <a:effectLst/>
              </a:rPr>
              <a:t>Vídeo para familias (vuestra participación es clave): </a:t>
            </a:r>
            <a:r>
              <a:rPr lang="es-ES" sz="1200" b="0" i="0" spc="75" dirty="0">
                <a:solidFill>
                  <a:srgbClr val="999999"/>
                </a:solidFill>
                <a:effectLst/>
                <a:hlinkClick r:id="rId4"/>
              </a:rPr>
              <a:t>https://youtu.be/uXVPwXyoHPI</a:t>
            </a:r>
            <a:r>
              <a:rPr lang="es-ES" sz="1200" b="0" i="0" spc="75" dirty="0">
                <a:solidFill>
                  <a:srgbClr val="999999"/>
                </a:solidFill>
                <a:effectLst/>
              </a:rPr>
              <a:t> </a:t>
            </a:r>
            <a:endParaRPr lang="es-ES_tradnl" sz="1600" dirty="0"/>
          </a:p>
        </p:txBody>
      </p:sp>
      <p:sp>
        <p:nvSpPr>
          <p:cNvPr id="29" name="CuadroTexto 28">
            <a:extLst>
              <a:ext uri="{FF2B5EF4-FFF2-40B4-BE49-F238E27FC236}">
                <a16:creationId xmlns:a16="http://schemas.microsoft.com/office/drawing/2014/main" id="{1A48AD5C-BD2E-4562-D475-A43969F88C9D}"/>
              </a:ext>
            </a:extLst>
          </p:cNvPr>
          <p:cNvSpPr txBox="1"/>
          <p:nvPr/>
        </p:nvSpPr>
        <p:spPr>
          <a:xfrm>
            <a:off x="831566" y="5721605"/>
            <a:ext cx="7590058" cy="276999"/>
          </a:xfrm>
          <a:prstGeom prst="rect">
            <a:avLst/>
          </a:prstGeom>
          <a:noFill/>
        </p:spPr>
        <p:txBody>
          <a:bodyPr wrap="square">
            <a:spAutoFit/>
          </a:bodyPr>
          <a:lstStyle/>
          <a:p>
            <a:r>
              <a:rPr lang="es-ES" sz="1200" b="0" i="0" spc="75" dirty="0">
                <a:effectLst/>
              </a:rPr>
              <a:t>Vídeo </a:t>
            </a:r>
            <a:r>
              <a:rPr lang="es-ES" sz="1200" spc="75" dirty="0"/>
              <a:t>c</a:t>
            </a:r>
            <a:r>
              <a:rPr lang="es-ES" sz="1200" b="0" i="0" spc="75" dirty="0">
                <a:effectLst/>
              </a:rPr>
              <a:t>ómo completar el cuestionario: </a:t>
            </a:r>
            <a:r>
              <a:rPr lang="es-ES" sz="1200" dirty="0">
                <a:hlinkClick r:id="rId5"/>
              </a:rPr>
              <a:t>https://youtu.be/YYLPHamvVjo</a:t>
            </a:r>
            <a:r>
              <a:rPr lang="es-ES" sz="1200" dirty="0"/>
              <a:t> </a:t>
            </a:r>
            <a:endParaRPr lang="es-ES_tradnl" sz="1200" dirty="0"/>
          </a:p>
        </p:txBody>
      </p:sp>
      <p:sp>
        <p:nvSpPr>
          <p:cNvPr id="30" name="Text 0">
            <a:extLst>
              <a:ext uri="{FF2B5EF4-FFF2-40B4-BE49-F238E27FC236}">
                <a16:creationId xmlns:a16="http://schemas.microsoft.com/office/drawing/2014/main" id="{132898CB-F662-1F17-D36F-778384F912D2}"/>
              </a:ext>
            </a:extLst>
          </p:cNvPr>
          <p:cNvSpPr/>
          <p:nvPr/>
        </p:nvSpPr>
        <p:spPr>
          <a:xfrm>
            <a:off x="10058400" y="292608"/>
            <a:ext cx="1828800" cy="274320"/>
          </a:xfrm>
          <a:prstGeom prst="rect">
            <a:avLst/>
          </a:prstGeom>
          <a:noFill/>
          <a:ln/>
        </p:spPr>
        <p:txBody>
          <a:bodyPr wrap="square" rtlCol="0" anchor="ctr"/>
          <a:lstStyle/>
          <a:p>
            <a:pPr marL="0" indent="0" algn="r">
              <a:buNone/>
            </a:pPr>
            <a:r>
              <a:rPr lang="en-US" sz="1400" dirty="0">
                <a:solidFill>
                  <a:srgbClr val="AFBCBA"/>
                </a:solidFill>
                <a:highlight>
                  <a:srgbClr val="FFFF00"/>
                </a:highlight>
                <a:latin typeface="Arial" pitchFamily="34" charset="0"/>
                <a:ea typeface="Arial" pitchFamily="34" charset="-122"/>
                <a:cs typeface="Arial" pitchFamily="34" charset="-120"/>
              </a:rPr>
              <a:t>[ logo del centro ]</a:t>
            </a:r>
            <a:endParaRPr lang="en-US" sz="1400" dirty="0">
              <a:highlight>
                <a:srgbClr val="FFFF00"/>
              </a:high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731520" y="640080"/>
            <a:ext cx="10058400" cy="685800"/>
          </a:xfrm>
          <a:prstGeom prst="rect">
            <a:avLst/>
          </a:prstGeom>
          <a:noFill/>
          <a:ln/>
        </p:spPr>
        <p:txBody>
          <a:bodyPr wrap="square" rtlCol="0" anchor="ctr"/>
          <a:lstStyle/>
          <a:p>
            <a:pPr marL="0" indent="0">
              <a:buNone/>
            </a:pPr>
            <a:r>
              <a:rPr lang="en-US" sz="3600" b="1" dirty="0">
                <a:solidFill>
                  <a:srgbClr val="283C3A"/>
                </a:solidFill>
                <a:ea typeface="Arial" pitchFamily="34" charset="-122"/>
                <a:cs typeface="Arial" pitchFamily="34" charset="-120"/>
              </a:rPr>
              <a:t>Y después de contestar, ¿qué pasa?</a:t>
            </a:r>
            <a:endParaRPr lang="en-US" sz="3600" dirty="0"/>
          </a:p>
        </p:txBody>
      </p:sp>
      <p:sp>
        <p:nvSpPr>
          <p:cNvPr id="4" name="Shape 2"/>
          <p:cNvSpPr/>
          <p:nvPr/>
        </p:nvSpPr>
        <p:spPr>
          <a:xfrm>
            <a:off x="731520" y="1600200"/>
            <a:ext cx="10698480" cy="960120"/>
          </a:xfrm>
          <a:prstGeom prst="roundRect">
            <a:avLst>
              <a:gd name="adj" fmla="val 7619"/>
            </a:avLst>
          </a:prstGeom>
          <a:solidFill>
            <a:srgbClr val="F4F7F6"/>
          </a:solidFill>
          <a:ln w="12700">
            <a:solidFill>
              <a:srgbClr val="E3E8E7"/>
            </a:solidFill>
            <a:prstDash val="solid"/>
          </a:ln>
        </p:spPr>
        <p:txBody>
          <a:bodyPr/>
          <a:lstStyle/>
          <a:p>
            <a:endParaRPr lang="es-ES_tradnl"/>
          </a:p>
        </p:txBody>
      </p:sp>
      <p:sp>
        <p:nvSpPr>
          <p:cNvPr id="5" name="Shape 3"/>
          <p:cNvSpPr/>
          <p:nvPr/>
        </p:nvSpPr>
        <p:spPr>
          <a:xfrm>
            <a:off x="960120" y="1847088"/>
            <a:ext cx="457200" cy="457200"/>
          </a:xfrm>
          <a:prstGeom prst="roundRect">
            <a:avLst>
              <a:gd name="adj" fmla="val 14000"/>
            </a:avLst>
          </a:prstGeom>
          <a:solidFill>
            <a:srgbClr val="283C3A"/>
          </a:solidFill>
          <a:ln/>
        </p:spPr>
        <p:txBody>
          <a:bodyPr/>
          <a:lstStyle/>
          <a:p>
            <a:endParaRPr lang="es-ES_tradnl"/>
          </a:p>
        </p:txBody>
      </p:sp>
      <p:sp>
        <p:nvSpPr>
          <p:cNvPr id="6" name="Text 4"/>
          <p:cNvSpPr/>
          <p:nvPr/>
        </p:nvSpPr>
        <p:spPr>
          <a:xfrm>
            <a:off x="960120" y="1847088"/>
            <a:ext cx="457200" cy="457200"/>
          </a:xfrm>
          <a:prstGeom prst="rect">
            <a:avLst/>
          </a:prstGeom>
          <a:noFill/>
          <a:ln/>
        </p:spPr>
        <p:txBody>
          <a:bodyPr wrap="square" lIns="0" tIns="0" rIns="0" bIns="0" rtlCol="0" anchor="ctr"/>
          <a:lstStyle/>
          <a:p>
            <a:pPr marL="0" indent="0" algn="ctr">
              <a:buNone/>
            </a:pPr>
            <a:r>
              <a:rPr lang="en-US" sz="1600" b="1" dirty="0">
                <a:solidFill>
                  <a:srgbClr val="FFB000"/>
                </a:solidFill>
                <a:ea typeface="Arial" pitchFamily="34" charset="-122"/>
                <a:cs typeface="Arial" pitchFamily="34" charset="-120"/>
              </a:rPr>
              <a:t>1</a:t>
            </a:r>
            <a:endParaRPr lang="en-US" sz="1600" dirty="0"/>
          </a:p>
        </p:txBody>
      </p:sp>
      <p:sp>
        <p:nvSpPr>
          <p:cNvPr id="7" name="Text 5"/>
          <p:cNvSpPr/>
          <p:nvPr/>
        </p:nvSpPr>
        <p:spPr>
          <a:xfrm>
            <a:off x="1600200" y="1746504"/>
            <a:ext cx="3657600" cy="365760"/>
          </a:xfrm>
          <a:prstGeom prst="rect">
            <a:avLst/>
          </a:prstGeom>
          <a:noFill/>
          <a:ln/>
        </p:spPr>
        <p:txBody>
          <a:bodyPr wrap="square" lIns="0" tIns="0" rIns="0" bIns="0" rtlCol="0" anchor="ctr"/>
          <a:lstStyle/>
          <a:p>
            <a:pPr marL="0" indent="0">
              <a:buNone/>
            </a:pPr>
            <a:r>
              <a:rPr lang="en-US" sz="1600" b="1" dirty="0">
                <a:solidFill>
                  <a:srgbClr val="283C3A"/>
                </a:solidFill>
                <a:ea typeface="Arial" pitchFamily="34" charset="-122"/>
                <a:cs typeface="Arial" pitchFamily="34" charset="-120"/>
              </a:rPr>
              <a:t>Vuestra mirada es la base</a:t>
            </a:r>
            <a:endParaRPr lang="en-US" sz="1600" dirty="0"/>
          </a:p>
        </p:txBody>
      </p:sp>
      <p:sp>
        <p:nvSpPr>
          <p:cNvPr id="8" name="Text 6"/>
          <p:cNvSpPr/>
          <p:nvPr/>
        </p:nvSpPr>
        <p:spPr>
          <a:xfrm>
            <a:off x="5394960" y="1728216"/>
            <a:ext cx="5852160" cy="713232"/>
          </a:xfrm>
          <a:prstGeom prst="rect">
            <a:avLst/>
          </a:prstGeom>
          <a:noFill/>
          <a:ln/>
        </p:spPr>
        <p:txBody>
          <a:bodyPr wrap="square" lIns="0" tIns="0" rIns="0" bIns="0" rtlCol="0" anchor="ctr"/>
          <a:lstStyle/>
          <a:p>
            <a:pPr marL="0" indent="0">
              <a:lnSpc>
                <a:spcPts val="1600"/>
              </a:lnSpc>
              <a:buNone/>
            </a:pPr>
            <a:r>
              <a:rPr lang="en-US" sz="1250" dirty="0">
                <a:solidFill>
                  <a:srgbClr val="5D6B69"/>
                </a:solidFill>
                <a:ea typeface="Arial" pitchFamily="34" charset="-122"/>
                <a:cs typeface="Arial" pitchFamily="34" charset="-120"/>
              </a:rPr>
              <a:t>Lo que veis en casa es información que el centro necesita y que no puede conocer de otra forma. Cuando el equipo docente lo considera necesario, suma también su visión del aula.</a:t>
            </a:r>
            <a:endParaRPr lang="en-US" sz="1250" dirty="0"/>
          </a:p>
        </p:txBody>
      </p:sp>
      <p:sp>
        <p:nvSpPr>
          <p:cNvPr id="9" name="Shape 7"/>
          <p:cNvSpPr/>
          <p:nvPr/>
        </p:nvSpPr>
        <p:spPr>
          <a:xfrm>
            <a:off x="731520" y="2734056"/>
            <a:ext cx="10698480" cy="960120"/>
          </a:xfrm>
          <a:prstGeom prst="roundRect">
            <a:avLst>
              <a:gd name="adj" fmla="val 7619"/>
            </a:avLst>
          </a:prstGeom>
          <a:solidFill>
            <a:srgbClr val="FFFFFF"/>
          </a:solidFill>
          <a:ln w="12700">
            <a:solidFill>
              <a:srgbClr val="E3E8E7"/>
            </a:solidFill>
            <a:prstDash val="solid"/>
          </a:ln>
        </p:spPr>
        <p:txBody>
          <a:bodyPr/>
          <a:lstStyle/>
          <a:p>
            <a:endParaRPr lang="es-ES_tradnl"/>
          </a:p>
        </p:txBody>
      </p:sp>
      <p:sp>
        <p:nvSpPr>
          <p:cNvPr id="10" name="Shape 8"/>
          <p:cNvSpPr/>
          <p:nvPr/>
        </p:nvSpPr>
        <p:spPr>
          <a:xfrm>
            <a:off x="960120" y="2980944"/>
            <a:ext cx="457200" cy="457200"/>
          </a:xfrm>
          <a:prstGeom prst="roundRect">
            <a:avLst>
              <a:gd name="adj" fmla="val 14000"/>
            </a:avLst>
          </a:prstGeom>
          <a:solidFill>
            <a:srgbClr val="283C3A"/>
          </a:solidFill>
          <a:ln/>
        </p:spPr>
        <p:txBody>
          <a:bodyPr/>
          <a:lstStyle/>
          <a:p>
            <a:endParaRPr lang="es-ES_tradnl"/>
          </a:p>
        </p:txBody>
      </p:sp>
      <p:sp>
        <p:nvSpPr>
          <p:cNvPr id="11" name="Text 9"/>
          <p:cNvSpPr/>
          <p:nvPr/>
        </p:nvSpPr>
        <p:spPr>
          <a:xfrm>
            <a:off x="960120" y="2980944"/>
            <a:ext cx="457200" cy="457200"/>
          </a:xfrm>
          <a:prstGeom prst="rect">
            <a:avLst/>
          </a:prstGeom>
          <a:noFill/>
          <a:ln/>
        </p:spPr>
        <p:txBody>
          <a:bodyPr wrap="square" lIns="0" tIns="0" rIns="0" bIns="0" rtlCol="0" anchor="ctr"/>
          <a:lstStyle/>
          <a:p>
            <a:pPr marL="0" indent="0" algn="ctr">
              <a:buNone/>
            </a:pPr>
            <a:r>
              <a:rPr lang="en-US" sz="1600" b="1" dirty="0">
                <a:solidFill>
                  <a:srgbClr val="FFB000"/>
                </a:solidFill>
                <a:ea typeface="Arial" pitchFamily="34" charset="-122"/>
                <a:cs typeface="Arial" pitchFamily="34" charset="-120"/>
              </a:rPr>
              <a:t>2</a:t>
            </a:r>
            <a:endParaRPr lang="en-US" sz="1600" dirty="0"/>
          </a:p>
        </p:txBody>
      </p:sp>
      <p:sp>
        <p:nvSpPr>
          <p:cNvPr id="12" name="Text 10"/>
          <p:cNvSpPr/>
          <p:nvPr/>
        </p:nvSpPr>
        <p:spPr>
          <a:xfrm>
            <a:off x="1600200" y="2880360"/>
            <a:ext cx="3657600" cy="365760"/>
          </a:xfrm>
          <a:prstGeom prst="rect">
            <a:avLst/>
          </a:prstGeom>
          <a:noFill/>
          <a:ln/>
        </p:spPr>
        <p:txBody>
          <a:bodyPr wrap="square" lIns="0" tIns="0" rIns="0" bIns="0" rtlCol="0" anchor="ctr"/>
          <a:lstStyle/>
          <a:p>
            <a:pPr marL="0" indent="0">
              <a:buNone/>
            </a:pPr>
            <a:r>
              <a:rPr lang="en-US" sz="1600" b="1" dirty="0">
                <a:solidFill>
                  <a:srgbClr val="283C3A"/>
                </a:solidFill>
                <a:ea typeface="Arial" pitchFamily="34" charset="-122"/>
                <a:cs typeface="Arial" pitchFamily="34" charset="-120"/>
              </a:rPr>
              <a:t>Se dibuja un perfil</a:t>
            </a:r>
            <a:endParaRPr lang="en-US" sz="1600" dirty="0"/>
          </a:p>
        </p:txBody>
      </p:sp>
      <p:sp>
        <p:nvSpPr>
          <p:cNvPr id="13" name="Text 11"/>
          <p:cNvSpPr/>
          <p:nvPr/>
        </p:nvSpPr>
        <p:spPr>
          <a:xfrm>
            <a:off x="5394960" y="2862072"/>
            <a:ext cx="5852160" cy="713232"/>
          </a:xfrm>
          <a:prstGeom prst="rect">
            <a:avLst/>
          </a:prstGeom>
          <a:noFill/>
          <a:ln/>
        </p:spPr>
        <p:txBody>
          <a:bodyPr wrap="square" lIns="0" tIns="0" rIns="0" bIns="0" rtlCol="0" anchor="ctr"/>
          <a:lstStyle/>
          <a:p>
            <a:pPr marL="0" indent="0">
              <a:lnSpc>
                <a:spcPts val="1600"/>
              </a:lnSpc>
              <a:buNone/>
            </a:pPr>
            <a:r>
              <a:rPr lang="en-US" sz="1250" dirty="0">
                <a:solidFill>
                  <a:srgbClr val="5D6B69"/>
                </a:solidFill>
                <a:ea typeface="Arial" pitchFamily="34" charset="-122"/>
                <a:cs typeface="Arial" pitchFamily="34" charset="-120"/>
              </a:rPr>
              <a:t>Las características únicas de vuestro hijo o hija: sus fortalezas y aquello en lo que necesita más apoyo, siempre a nivel pedagógico.</a:t>
            </a:r>
            <a:endParaRPr lang="en-US" sz="1250" dirty="0"/>
          </a:p>
        </p:txBody>
      </p:sp>
      <p:sp>
        <p:nvSpPr>
          <p:cNvPr id="14" name="Shape 12"/>
          <p:cNvSpPr/>
          <p:nvPr/>
        </p:nvSpPr>
        <p:spPr>
          <a:xfrm>
            <a:off x="731520" y="3867912"/>
            <a:ext cx="10698480" cy="960120"/>
          </a:xfrm>
          <a:prstGeom prst="roundRect">
            <a:avLst>
              <a:gd name="adj" fmla="val 7619"/>
            </a:avLst>
          </a:prstGeom>
          <a:solidFill>
            <a:srgbClr val="F4F7F6"/>
          </a:solidFill>
          <a:ln w="12700">
            <a:solidFill>
              <a:srgbClr val="E3E8E7"/>
            </a:solidFill>
            <a:prstDash val="solid"/>
          </a:ln>
        </p:spPr>
        <p:txBody>
          <a:bodyPr/>
          <a:lstStyle/>
          <a:p>
            <a:endParaRPr lang="es-ES_tradnl"/>
          </a:p>
        </p:txBody>
      </p:sp>
      <p:sp>
        <p:nvSpPr>
          <p:cNvPr id="15" name="Shape 13"/>
          <p:cNvSpPr/>
          <p:nvPr/>
        </p:nvSpPr>
        <p:spPr>
          <a:xfrm>
            <a:off x="960120" y="4114800"/>
            <a:ext cx="457200" cy="457200"/>
          </a:xfrm>
          <a:prstGeom prst="roundRect">
            <a:avLst>
              <a:gd name="adj" fmla="val 14000"/>
            </a:avLst>
          </a:prstGeom>
          <a:solidFill>
            <a:srgbClr val="283C3A"/>
          </a:solidFill>
          <a:ln/>
        </p:spPr>
        <p:txBody>
          <a:bodyPr/>
          <a:lstStyle/>
          <a:p>
            <a:endParaRPr lang="es-ES_tradnl"/>
          </a:p>
        </p:txBody>
      </p:sp>
      <p:sp>
        <p:nvSpPr>
          <p:cNvPr id="16" name="Text 14"/>
          <p:cNvSpPr/>
          <p:nvPr/>
        </p:nvSpPr>
        <p:spPr>
          <a:xfrm>
            <a:off x="960120" y="4114800"/>
            <a:ext cx="457200" cy="457200"/>
          </a:xfrm>
          <a:prstGeom prst="rect">
            <a:avLst/>
          </a:prstGeom>
          <a:noFill/>
          <a:ln/>
        </p:spPr>
        <p:txBody>
          <a:bodyPr wrap="square" lIns="0" tIns="0" rIns="0" bIns="0" rtlCol="0" anchor="ctr"/>
          <a:lstStyle/>
          <a:p>
            <a:pPr marL="0" indent="0" algn="ctr">
              <a:buNone/>
            </a:pPr>
            <a:r>
              <a:rPr lang="en-US" sz="1600" b="1" dirty="0">
                <a:solidFill>
                  <a:srgbClr val="FFB000"/>
                </a:solidFill>
                <a:ea typeface="Arial" pitchFamily="34" charset="-122"/>
                <a:cs typeface="Arial" pitchFamily="34" charset="-120"/>
              </a:rPr>
              <a:t>3</a:t>
            </a:r>
            <a:endParaRPr lang="en-US" sz="1600" dirty="0"/>
          </a:p>
        </p:txBody>
      </p:sp>
      <p:sp>
        <p:nvSpPr>
          <p:cNvPr id="17" name="Text 15"/>
          <p:cNvSpPr/>
          <p:nvPr/>
        </p:nvSpPr>
        <p:spPr>
          <a:xfrm>
            <a:off x="1600200" y="4014216"/>
            <a:ext cx="3657600" cy="365760"/>
          </a:xfrm>
          <a:prstGeom prst="rect">
            <a:avLst/>
          </a:prstGeom>
          <a:noFill/>
          <a:ln/>
        </p:spPr>
        <p:txBody>
          <a:bodyPr wrap="square" lIns="0" tIns="0" rIns="0" bIns="0" rtlCol="0" anchor="ctr"/>
          <a:lstStyle/>
          <a:p>
            <a:pPr marL="0" indent="0">
              <a:buNone/>
            </a:pPr>
            <a:r>
              <a:rPr lang="en-US" sz="1600" b="1" dirty="0">
                <a:solidFill>
                  <a:srgbClr val="283C3A"/>
                </a:solidFill>
                <a:ea typeface="Arial" pitchFamily="34" charset="-122"/>
                <a:cs typeface="Arial" pitchFamily="34" charset="-120"/>
              </a:rPr>
              <a:t>El tutor empieza a trabajar</a:t>
            </a:r>
            <a:endParaRPr lang="en-US" sz="1600" dirty="0"/>
          </a:p>
        </p:txBody>
      </p:sp>
      <p:sp>
        <p:nvSpPr>
          <p:cNvPr id="18" name="Text 16"/>
          <p:cNvSpPr/>
          <p:nvPr/>
        </p:nvSpPr>
        <p:spPr>
          <a:xfrm>
            <a:off x="5394960" y="3995928"/>
            <a:ext cx="5852160" cy="713232"/>
          </a:xfrm>
          <a:prstGeom prst="rect">
            <a:avLst/>
          </a:prstGeom>
          <a:noFill/>
          <a:ln/>
        </p:spPr>
        <p:txBody>
          <a:bodyPr wrap="square" lIns="0" tIns="0" rIns="0" bIns="0" rtlCol="0" anchor="ctr"/>
          <a:lstStyle/>
          <a:p>
            <a:pPr marL="0" indent="0">
              <a:lnSpc>
                <a:spcPts val="1600"/>
              </a:lnSpc>
              <a:buNone/>
            </a:pPr>
            <a:r>
              <a:rPr lang="en-US" sz="1250" dirty="0" err="1">
                <a:solidFill>
                  <a:srgbClr val="5D6B69"/>
                </a:solidFill>
                <a:ea typeface="Arial" pitchFamily="34" charset="-122"/>
                <a:cs typeface="Arial" pitchFamily="34" charset="-120"/>
              </a:rPr>
              <a:t>Obtiene</a:t>
            </a:r>
            <a:r>
              <a:rPr lang="en-US" sz="1250" dirty="0">
                <a:solidFill>
                  <a:srgbClr val="5D6B69"/>
                </a:solidFill>
                <a:ea typeface="Arial" pitchFamily="34" charset="-122"/>
                <a:cs typeface="Arial" pitchFamily="34" charset="-120"/>
              </a:rPr>
              <a:t> orientaciones concretas para el aula y las aplica desde ese mismo momento.</a:t>
            </a:r>
            <a:endParaRPr lang="en-US" sz="1250" dirty="0"/>
          </a:p>
        </p:txBody>
      </p:sp>
      <p:sp>
        <p:nvSpPr>
          <p:cNvPr id="19" name="Shape 17"/>
          <p:cNvSpPr/>
          <p:nvPr/>
        </p:nvSpPr>
        <p:spPr>
          <a:xfrm>
            <a:off x="731520" y="5001768"/>
            <a:ext cx="10698480" cy="960120"/>
          </a:xfrm>
          <a:prstGeom prst="roundRect">
            <a:avLst>
              <a:gd name="adj" fmla="val 7619"/>
            </a:avLst>
          </a:prstGeom>
          <a:solidFill>
            <a:srgbClr val="FFFFFF"/>
          </a:solidFill>
          <a:ln w="12700">
            <a:solidFill>
              <a:srgbClr val="E3E8E7"/>
            </a:solidFill>
            <a:prstDash val="solid"/>
          </a:ln>
        </p:spPr>
        <p:txBody>
          <a:bodyPr/>
          <a:lstStyle/>
          <a:p>
            <a:endParaRPr lang="es-ES_tradnl"/>
          </a:p>
        </p:txBody>
      </p:sp>
      <p:sp>
        <p:nvSpPr>
          <p:cNvPr id="20" name="Shape 18"/>
          <p:cNvSpPr/>
          <p:nvPr/>
        </p:nvSpPr>
        <p:spPr>
          <a:xfrm>
            <a:off x="960120" y="5248656"/>
            <a:ext cx="457200" cy="457200"/>
          </a:xfrm>
          <a:prstGeom prst="roundRect">
            <a:avLst>
              <a:gd name="adj" fmla="val 14000"/>
            </a:avLst>
          </a:prstGeom>
          <a:solidFill>
            <a:srgbClr val="283C3A"/>
          </a:solidFill>
          <a:ln/>
        </p:spPr>
        <p:txBody>
          <a:bodyPr/>
          <a:lstStyle/>
          <a:p>
            <a:endParaRPr lang="es-ES_tradnl"/>
          </a:p>
        </p:txBody>
      </p:sp>
      <p:sp>
        <p:nvSpPr>
          <p:cNvPr id="21" name="Text 19"/>
          <p:cNvSpPr/>
          <p:nvPr/>
        </p:nvSpPr>
        <p:spPr>
          <a:xfrm>
            <a:off x="960120" y="5248656"/>
            <a:ext cx="457200" cy="457200"/>
          </a:xfrm>
          <a:prstGeom prst="rect">
            <a:avLst/>
          </a:prstGeom>
          <a:noFill/>
          <a:ln/>
        </p:spPr>
        <p:txBody>
          <a:bodyPr wrap="square" lIns="0" tIns="0" rIns="0" bIns="0" rtlCol="0" anchor="ctr"/>
          <a:lstStyle/>
          <a:p>
            <a:pPr marL="0" indent="0" algn="ctr">
              <a:buNone/>
            </a:pPr>
            <a:r>
              <a:rPr lang="en-US" sz="1600" b="1" dirty="0">
                <a:solidFill>
                  <a:srgbClr val="FFB000"/>
                </a:solidFill>
                <a:ea typeface="Arial" pitchFamily="34" charset="-122"/>
                <a:cs typeface="Arial" pitchFamily="34" charset="-120"/>
              </a:rPr>
              <a:t>4</a:t>
            </a:r>
            <a:endParaRPr lang="en-US" sz="1600" dirty="0"/>
          </a:p>
        </p:txBody>
      </p:sp>
      <p:sp>
        <p:nvSpPr>
          <p:cNvPr id="22" name="Text 20"/>
          <p:cNvSpPr/>
          <p:nvPr/>
        </p:nvSpPr>
        <p:spPr>
          <a:xfrm>
            <a:off x="1600200" y="5148072"/>
            <a:ext cx="3657600" cy="365760"/>
          </a:xfrm>
          <a:prstGeom prst="rect">
            <a:avLst/>
          </a:prstGeom>
          <a:noFill/>
          <a:ln/>
        </p:spPr>
        <p:txBody>
          <a:bodyPr wrap="square" lIns="0" tIns="0" rIns="0" bIns="0" rtlCol="0" anchor="ctr"/>
          <a:lstStyle/>
          <a:p>
            <a:pPr marL="0" indent="0">
              <a:buNone/>
            </a:pPr>
            <a:r>
              <a:rPr lang="en-US" sz="1600" b="1" dirty="0">
                <a:solidFill>
                  <a:srgbClr val="283C3A"/>
                </a:solidFill>
                <a:ea typeface="Arial" pitchFamily="34" charset="-122"/>
                <a:cs typeface="Arial" pitchFamily="34" charset="-120"/>
              </a:rPr>
              <a:t>Vosotros </a:t>
            </a:r>
            <a:r>
              <a:rPr lang="en-US" sz="1600" b="1" dirty="0" err="1">
                <a:solidFill>
                  <a:srgbClr val="283C3A"/>
                </a:solidFill>
                <a:ea typeface="Arial" pitchFamily="34" charset="-122"/>
                <a:cs typeface="Arial" pitchFamily="34" charset="-120"/>
              </a:rPr>
              <a:t>recibís</a:t>
            </a:r>
            <a:r>
              <a:rPr lang="en-US" sz="1600" b="1" dirty="0">
                <a:solidFill>
                  <a:srgbClr val="283C3A"/>
                </a:solidFill>
                <a:ea typeface="Arial" pitchFamily="34" charset="-122"/>
                <a:cs typeface="Arial" pitchFamily="34" charset="-120"/>
              </a:rPr>
              <a:t> </a:t>
            </a:r>
            <a:r>
              <a:rPr lang="en-US" sz="1600" b="1" dirty="0" err="1">
                <a:solidFill>
                  <a:srgbClr val="283C3A"/>
                </a:solidFill>
                <a:ea typeface="Arial" pitchFamily="34" charset="-122"/>
                <a:cs typeface="Arial" pitchFamily="34" charset="-120"/>
              </a:rPr>
              <a:t>recursos</a:t>
            </a:r>
            <a:r>
              <a:rPr lang="en-US" sz="1600" b="1" dirty="0">
                <a:solidFill>
                  <a:srgbClr val="283C3A"/>
                </a:solidFill>
                <a:ea typeface="Arial" pitchFamily="34" charset="-122"/>
                <a:cs typeface="Arial" pitchFamily="34" charset="-120"/>
              </a:rPr>
              <a:t> de </a:t>
            </a:r>
            <a:r>
              <a:rPr lang="en-US" sz="1600" b="1" dirty="0" err="1">
                <a:solidFill>
                  <a:srgbClr val="283C3A"/>
                </a:solidFill>
                <a:ea typeface="Arial" pitchFamily="34" charset="-122"/>
                <a:cs typeface="Arial" pitchFamily="34" charset="-120"/>
              </a:rPr>
              <a:t>mejora</a:t>
            </a:r>
            <a:endParaRPr lang="en-US" sz="1600" dirty="0"/>
          </a:p>
        </p:txBody>
      </p:sp>
      <p:sp>
        <p:nvSpPr>
          <p:cNvPr id="23" name="Text 21"/>
          <p:cNvSpPr/>
          <p:nvPr/>
        </p:nvSpPr>
        <p:spPr>
          <a:xfrm>
            <a:off x="5394960" y="5129784"/>
            <a:ext cx="5852160" cy="713232"/>
          </a:xfrm>
          <a:prstGeom prst="rect">
            <a:avLst/>
          </a:prstGeom>
          <a:noFill/>
          <a:ln/>
        </p:spPr>
        <p:txBody>
          <a:bodyPr wrap="square" lIns="0" tIns="0" rIns="0" bIns="0" rtlCol="0" anchor="ctr"/>
          <a:lstStyle/>
          <a:p>
            <a:pPr marL="0" indent="0">
              <a:lnSpc>
                <a:spcPts val="1600"/>
              </a:lnSpc>
              <a:buNone/>
            </a:pPr>
            <a:r>
              <a:rPr lang="en-US" sz="1250" dirty="0">
                <a:solidFill>
                  <a:srgbClr val="5D6B69"/>
                </a:solidFill>
                <a:ea typeface="Arial" pitchFamily="34" charset="-122"/>
                <a:cs typeface="Arial" pitchFamily="34" charset="-120"/>
              </a:rPr>
              <a:t>Pautas y actividades para acompañar desde casa, escritas para vosotros.</a:t>
            </a:r>
            <a:endParaRPr lang="en-US" sz="1250" dirty="0"/>
          </a:p>
        </p:txBody>
      </p:sp>
      <p:sp>
        <p:nvSpPr>
          <p:cNvPr id="24" name="Text 22"/>
          <p:cNvSpPr/>
          <p:nvPr/>
        </p:nvSpPr>
        <p:spPr>
          <a:xfrm>
            <a:off x="731520" y="6172200"/>
            <a:ext cx="10698480" cy="365760"/>
          </a:xfrm>
          <a:prstGeom prst="rect">
            <a:avLst/>
          </a:prstGeom>
          <a:noFill/>
          <a:ln/>
        </p:spPr>
        <p:txBody>
          <a:bodyPr wrap="square" rtlCol="0" anchor="ctr"/>
          <a:lstStyle/>
          <a:p>
            <a:pPr marL="0" indent="0">
              <a:buNone/>
            </a:pPr>
            <a:r>
              <a:rPr lang="en-US" sz="1300" i="1" u="sng" dirty="0">
                <a:solidFill>
                  <a:srgbClr val="5D6B69"/>
                </a:solidFill>
                <a:ea typeface="Arial" pitchFamily="34" charset="-122"/>
                <a:cs typeface="Arial" pitchFamily="34" charset="-120"/>
              </a:rPr>
              <a:t>En ningún caso es un diagnóstico</a:t>
            </a:r>
            <a:r>
              <a:rPr lang="en-US" sz="1300" i="1" dirty="0">
                <a:solidFill>
                  <a:srgbClr val="5D6B69"/>
                </a:solidFill>
                <a:ea typeface="Arial" pitchFamily="34" charset="-122"/>
                <a:cs typeface="Arial" pitchFamily="34" charset="-120"/>
              </a:rPr>
              <a:t>. Son señales para observar y acompañar mejor.</a:t>
            </a:r>
            <a:endParaRPr lang="en-US" sz="1300" dirty="0"/>
          </a:p>
        </p:txBody>
      </p:sp>
      <p:pic>
        <p:nvPicPr>
          <p:cNvPr id="25" name="Google Shape;129;g3eab288e669_0_7" descr="Un dibujo de una cara feliz  Descripción generada automáticamente con confianza baja">
            <a:extLst>
              <a:ext uri="{FF2B5EF4-FFF2-40B4-BE49-F238E27FC236}">
                <a16:creationId xmlns:a16="http://schemas.microsoft.com/office/drawing/2014/main" id="{88245134-1537-21E8-D7DE-155676912497}"/>
              </a:ext>
            </a:extLst>
          </p:cNvPr>
          <p:cNvPicPr preferRelativeResize="0"/>
          <p:nvPr/>
        </p:nvPicPr>
        <p:blipFill rotWithShape="1">
          <a:blip r:embed="rId3">
            <a:alphaModFix/>
          </a:blip>
          <a:srcRect/>
          <a:stretch/>
        </p:blipFill>
        <p:spPr>
          <a:xfrm>
            <a:off x="10215877" y="6035040"/>
            <a:ext cx="1806453" cy="798007"/>
          </a:xfrm>
          <a:prstGeom prst="rect">
            <a:avLst/>
          </a:prstGeom>
          <a:noFill/>
          <a:ln>
            <a:noFill/>
          </a:ln>
        </p:spPr>
      </p:pic>
      <p:sp>
        <p:nvSpPr>
          <p:cNvPr id="26" name="Text 0">
            <a:extLst>
              <a:ext uri="{FF2B5EF4-FFF2-40B4-BE49-F238E27FC236}">
                <a16:creationId xmlns:a16="http://schemas.microsoft.com/office/drawing/2014/main" id="{DC5C89EB-F192-0CE1-C399-4944DA30A61F}"/>
              </a:ext>
            </a:extLst>
          </p:cNvPr>
          <p:cNvSpPr/>
          <p:nvPr/>
        </p:nvSpPr>
        <p:spPr>
          <a:xfrm>
            <a:off x="10058400" y="292608"/>
            <a:ext cx="1828800" cy="274320"/>
          </a:xfrm>
          <a:prstGeom prst="rect">
            <a:avLst/>
          </a:prstGeom>
          <a:noFill/>
          <a:ln/>
        </p:spPr>
        <p:txBody>
          <a:bodyPr wrap="square" rtlCol="0" anchor="ctr"/>
          <a:lstStyle/>
          <a:p>
            <a:pPr marL="0" indent="0" algn="r">
              <a:buNone/>
            </a:pPr>
            <a:r>
              <a:rPr lang="en-US" sz="1400" dirty="0">
                <a:solidFill>
                  <a:srgbClr val="AFBCBA"/>
                </a:solidFill>
                <a:highlight>
                  <a:srgbClr val="FFFF00"/>
                </a:highlight>
                <a:latin typeface="Arial" pitchFamily="34" charset="0"/>
                <a:ea typeface="Arial" pitchFamily="34" charset="-122"/>
                <a:cs typeface="Arial" pitchFamily="34" charset="-120"/>
              </a:rPr>
              <a:t>[ logo del centro ]</a:t>
            </a:r>
            <a:endParaRPr lang="en-US" sz="1400" dirty="0">
              <a:highlight>
                <a:srgbClr val="FFFF00"/>
              </a:high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058400" y="292608"/>
            <a:ext cx="1828800" cy="274320"/>
          </a:xfrm>
          <a:prstGeom prst="rect">
            <a:avLst/>
          </a:prstGeom>
          <a:noFill/>
          <a:ln/>
        </p:spPr>
        <p:txBody>
          <a:bodyPr wrap="square" rtlCol="0" anchor="ctr"/>
          <a:lstStyle/>
          <a:p>
            <a:pPr marL="0" indent="0" algn="r">
              <a:buNone/>
            </a:pPr>
            <a:r>
              <a:rPr lang="en-US" sz="1400" dirty="0">
                <a:solidFill>
                  <a:srgbClr val="AFBCBA"/>
                </a:solidFill>
                <a:highlight>
                  <a:srgbClr val="FFFF00"/>
                </a:highlight>
                <a:latin typeface="Arial" pitchFamily="34" charset="0"/>
                <a:ea typeface="Arial" pitchFamily="34" charset="-122"/>
                <a:cs typeface="Arial" pitchFamily="34" charset="-120"/>
              </a:rPr>
              <a:t>[ logo del centro ]</a:t>
            </a:r>
            <a:endParaRPr lang="en-US" sz="1400" dirty="0">
              <a:highlight>
                <a:srgbClr val="FFFF00"/>
              </a:highlight>
            </a:endParaRPr>
          </a:p>
        </p:txBody>
      </p:sp>
      <p:sp>
        <p:nvSpPr>
          <p:cNvPr id="3" name="Text 1"/>
          <p:cNvSpPr/>
          <p:nvPr/>
        </p:nvSpPr>
        <p:spPr>
          <a:xfrm>
            <a:off x="731520" y="123709"/>
            <a:ext cx="10058400" cy="685800"/>
          </a:xfrm>
          <a:prstGeom prst="rect">
            <a:avLst/>
          </a:prstGeom>
          <a:noFill/>
          <a:ln/>
        </p:spPr>
        <p:txBody>
          <a:bodyPr wrap="square" rtlCol="0" anchor="ctr"/>
          <a:lstStyle/>
          <a:p>
            <a:pPr marL="0" indent="0">
              <a:buNone/>
            </a:pPr>
            <a:r>
              <a:rPr lang="en-US" sz="3600" b="1" dirty="0">
                <a:solidFill>
                  <a:srgbClr val="283C3A"/>
                </a:solidFill>
                <a:latin typeface="Arial" pitchFamily="34" charset="0"/>
                <a:ea typeface="Arial" pitchFamily="34" charset="-122"/>
                <a:cs typeface="Arial" pitchFamily="34" charset="-120"/>
              </a:rPr>
              <a:t>Vuestros datos, protegidos</a:t>
            </a:r>
            <a:endParaRPr lang="en-US" sz="3600" dirty="0"/>
          </a:p>
        </p:txBody>
      </p:sp>
      <p:sp>
        <p:nvSpPr>
          <p:cNvPr id="4" name="Text 2"/>
          <p:cNvSpPr/>
          <p:nvPr/>
        </p:nvSpPr>
        <p:spPr>
          <a:xfrm>
            <a:off x="749808" y="809509"/>
            <a:ext cx="10058400" cy="365760"/>
          </a:xfrm>
          <a:prstGeom prst="rect">
            <a:avLst/>
          </a:prstGeom>
          <a:noFill/>
          <a:ln/>
        </p:spPr>
        <p:txBody>
          <a:bodyPr wrap="square" rtlCol="0" anchor="ctr"/>
          <a:lstStyle/>
          <a:p>
            <a:pPr marL="0" indent="0">
              <a:buNone/>
            </a:pPr>
            <a:r>
              <a:rPr lang="en-US" sz="1600" dirty="0">
                <a:solidFill>
                  <a:srgbClr val="5D6B69"/>
                </a:solidFill>
                <a:latin typeface="Arial" pitchFamily="34" charset="0"/>
                <a:ea typeface="Arial" pitchFamily="34" charset="-122"/>
                <a:cs typeface="Arial" pitchFamily="34" charset="-120"/>
              </a:rPr>
              <a:t>La pregunta que siempre surge, contestada de frente</a:t>
            </a:r>
            <a:endParaRPr lang="en-US" sz="1600" dirty="0"/>
          </a:p>
        </p:txBody>
      </p:sp>
      <p:grpSp>
        <p:nvGrpSpPr>
          <p:cNvPr id="25" name="Grupo 24">
            <a:extLst>
              <a:ext uri="{FF2B5EF4-FFF2-40B4-BE49-F238E27FC236}">
                <a16:creationId xmlns:a16="http://schemas.microsoft.com/office/drawing/2014/main" id="{C9739154-4287-21BC-3B0C-2050520C6536}"/>
              </a:ext>
            </a:extLst>
          </p:cNvPr>
          <p:cNvGrpSpPr/>
          <p:nvPr/>
        </p:nvGrpSpPr>
        <p:grpSpPr>
          <a:xfrm>
            <a:off x="462573" y="1406561"/>
            <a:ext cx="5212080" cy="1691640"/>
            <a:chOff x="462573" y="1406561"/>
            <a:chExt cx="5212080" cy="1691640"/>
          </a:xfrm>
        </p:grpSpPr>
        <p:sp>
          <p:nvSpPr>
            <p:cNvPr id="5" name="Shape 3"/>
            <p:cNvSpPr/>
            <p:nvPr/>
          </p:nvSpPr>
          <p:spPr>
            <a:xfrm>
              <a:off x="462573" y="1406561"/>
              <a:ext cx="5212080" cy="1691640"/>
            </a:xfrm>
            <a:prstGeom prst="roundRect">
              <a:avLst>
                <a:gd name="adj" fmla="val 5405"/>
              </a:avLst>
            </a:prstGeom>
            <a:solidFill>
              <a:srgbClr val="F4F7F6"/>
            </a:solidFill>
            <a:ln w="12700">
              <a:solidFill>
                <a:srgbClr val="E3E8E7"/>
              </a:solidFill>
              <a:prstDash val="solid"/>
            </a:ln>
          </p:spPr>
          <p:txBody>
            <a:bodyPr/>
            <a:lstStyle/>
            <a:p>
              <a:endParaRPr lang="es-ES_tradnl"/>
            </a:p>
          </p:txBody>
        </p:sp>
        <p:sp>
          <p:nvSpPr>
            <p:cNvPr id="6" name="Shape 4"/>
            <p:cNvSpPr/>
            <p:nvPr/>
          </p:nvSpPr>
          <p:spPr>
            <a:xfrm>
              <a:off x="782613" y="1754033"/>
              <a:ext cx="64008" cy="292608"/>
            </a:xfrm>
            <a:prstGeom prst="rect">
              <a:avLst/>
            </a:prstGeom>
            <a:solidFill>
              <a:srgbClr val="00A754"/>
            </a:solidFill>
            <a:ln/>
          </p:spPr>
          <p:txBody>
            <a:bodyPr/>
            <a:lstStyle/>
            <a:p>
              <a:endParaRPr lang="es-ES_tradnl"/>
            </a:p>
          </p:txBody>
        </p:sp>
        <p:sp>
          <p:nvSpPr>
            <p:cNvPr id="7" name="Text 5"/>
            <p:cNvSpPr/>
            <p:nvPr/>
          </p:nvSpPr>
          <p:spPr>
            <a:xfrm>
              <a:off x="1011213" y="1699169"/>
              <a:ext cx="4389120" cy="384048"/>
            </a:xfrm>
            <a:prstGeom prst="rect">
              <a:avLst/>
            </a:prstGeom>
            <a:noFill/>
            <a:ln/>
          </p:spPr>
          <p:txBody>
            <a:bodyPr wrap="square" lIns="0" tIns="0" rIns="0" bIns="0" rtlCol="0" anchor="ctr"/>
            <a:lstStyle/>
            <a:p>
              <a:pPr marL="0" indent="0">
                <a:buNone/>
              </a:pPr>
              <a:r>
                <a:rPr lang="en-US" sz="1700" b="1" dirty="0">
                  <a:solidFill>
                    <a:srgbClr val="283C3A"/>
                  </a:solidFill>
                  <a:latin typeface="Arial" pitchFamily="34" charset="0"/>
                  <a:ea typeface="Arial" pitchFamily="34" charset="-122"/>
                  <a:cs typeface="Arial" pitchFamily="34" charset="-120"/>
                </a:rPr>
                <a:t>Certificación oficial</a:t>
              </a:r>
              <a:endParaRPr lang="en-US" sz="1700" dirty="0"/>
            </a:p>
          </p:txBody>
        </p:sp>
        <p:sp>
          <p:nvSpPr>
            <p:cNvPr id="8" name="Text 6"/>
            <p:cNvSpPr/>
            <p:nvPr/>
          </p:nvSpPr>
          <p:spPr>
            <a:xfrm>
              <a:off x="1011213" y="2156369"/>
              <a:ext cx="3571545" cy="777240"/>
            </a:xfrm>
            <a:prstGeom prst="rect">
              <a:avLst/>
            </a:prstGeom>
            <a:noFill/>
            <a:ln/>
          </p:spPr>
          <p:txBody>
            <a:bodyPr wrap="square" lIns="0" tIns="0" rIns="0" bIns="0" rtlCol="0" anchor="t"/>
            <a:lstStyle/>
            <a:p>
              <a:pPr marL="0" indent="0">
                <a:lnSpc>
                  <a:spcPts val="1700"/>
                </a:lnSpc>
                <a:buNone/>
              </a:pPr>
              <a:r>
                <a:rPr lang="en-US" sz="1250" dirty="0">
                  <a:solidFill>
                    <a:srgbClr val="5D6B69"/>
                  </a:solidFill>
                  <a:latin typeface="Arial" pitchFamily="34" charset="0"/>
                  <a:ea typeface="Arial" pitchFamily="34" charset="-122"/>
                  <a:cs typeface="Arial" pitchFamily="34" charset="-120"/>
                </a:rPr>
                <a:t>Esquema Nacional de Seguridad en categoría media, y la infraestructura que lo aloja, en categoría alta, con auditorías externas periódicas.</a:t>
              </a:r>
              <a:endParaRPr lang="en-US" sz="1250" dirty="0"/>
            </a:p>
          </p:txBody>
        </p:sp>
      </p:grpSp>
      <p:grpSp>
        <p:nvGrpSpPr>
          <p:cNvPr id="27" name="Grupo 26">
            <a:extLst>
              <a:ext uri="{FF2B5EF4-FFF2-40B4-BE49-F238E27FC236}">
                <a16:creationId xmlns:a16="http://schemas.microsoft.com/office/drawing/2014/main" id="{89A8634D-BBD7-110A-CFBA-D0679896395F}"/>
              </a:ext>
            </a:extLst>
          </p:cNvPr>
          <p:cNvGrpSpPr/>
          <p:nvPr/>
        </p:nvGrpSpPr>
        <p:grpSpPr>
          <a:xfrm>
            <a:off x="6404027" y="1395949"/>
            <a:ext cx="5212080" cy="1691640"/>
            <a:chOff x="6172200" y="1965960"/>
            <a:chExt cx="5212080" cy="1691640"/>
          </a:xfrm>
        </p:grpSpPr>
        <p:sp>
          <p:nvSpPr>
            <p:cNvPr id="9" name="Shape 7"/>
            <p:cNvSpPr/>
            <p:nvPr/>
          </p:nvSpPr>
          <p:spPr>
            <a:xfrm>
              <a:off x="6172200" y="1965960"/>
              <a:ext cx="5212080" cy="1691640"/>
            </a:xfrm>
            <a:prstGeom prst="roundRect">
              <a:avLst>
                <a:gd name="adj" fmla="val 5405"/>
              </a:avLst>
            </a:prstGeom>
            <a:solidFill>
              <a:srgbClr val="F4F7F6"/>
            </a:solidFill>
            <a:ln w="12700">
              <a:solidFill>
                <a:srgbClr val="E3E8E7"/>
              </a:solidFill>
              <a:prstDash val="solid"/>
            </a:ln>
          </p:spPr>
          <p:txBody>
            <a:bodyPr/>
            <a:lstStyle/>
            <a:p>
              <a:endParaRPr lang="es-ES_tradnl"/>
            </a:p>
          </p:txBody>
        </p:sp>
        <p:sp>
          <p:nvSpPr>
            <p:cNvPr id="10" name="Shape 8"/>
            <p:cNvSpPr/>
            <p:nvPr/>
          </p:nvSpPr>
          <p:spPr>
            <a:xfrm>
              <a:off x="6492240" y="2313432"/>
              <a:ext cx="64008" cy="292608"/>
            </a:xfrm>
            <a:prstGeom prst="rect">
              <a:avLst/>
            </a:prstGeom>
            <a:solidFill>
              <a:srgbClr val="00A754"/>
            </a:solidFill>
            <a:ln/>
          </p:spPr>
          <p:txBody>
            <a:bodyPr/>
            <a:lstStyle/>
            <a:p>
              <a:endParaRPr lang="es-ES_tradnl"/>
            </a:p>
          </p:txBody>
        </p:sp>
        <p:sp>
          <p:nvSpPr>
            <p:cNvPr id="11" name="Text 9"/>
            <p:cNvSpPr/>
            <p:nvPr/>
          </p:nvSpPr>
          <p:spPr>
            <a:xfrm>
              <a:off x="6720840" y="2258568"/>
              <a:ext cx="4389120" cy="384048"/>
            </a:xfrm>
            <a:prstGeom prst="rect">
              <a:avLst/>
            </a:prstGeom>
            <a:noFill/>
            <a:ln/>
          </p:spPr>
          <p:txBody>
            <a:bodyPr wrap="square" lIns="0" tIns="0" rIns="0" bIns="0" rtlCol="0" anchor="ctr"/>
            <a:lstStyle/>
            <a:p>
              <a:pPr marL="0" indent="0">
                <a:buNone/>
              </a:pPr>
              <a:r>
                <a:rPr lang="en-US" sz="1700" b="1" dirty="0">
                  <a:solidFill>
                    <a:srgbClr val="283C3A"/>
                  </a:solidFill>
                  <a:latin typeface="Arial" pitchFamily="34" charset="0"/>
                  <a:ea typeface="Arial" pitchFamily="34" charset="-122"/>
                  <a:cs typeface="Arial" pitchFamily="34" charset="-120"/>
                </a:rPr>
                <a:t>Servidores en Valencia</a:t>
              </a:r>
              <a:endParaRPr lang="en-US" sz="1700" dirty="0"/>
            </a:p>
          </p:txBody>
        </p:sp>
        <p:sp>
          <p:nvSpPr>
            <p:cNvPr id="12" name="Text 10"/>
            <p:cNvSpPr/>
            <p:nvPr/>
          </p:nvSpPr>
          <p:spPr>
            <a:xfrm>
              <a:off x="6720840" y="2715768"/>
              <a:ext cx="3460735" cy="777240"/>
            </a:xfrm>
            <a:prstGeom prst="rect">
              <a:avLst/>
            </a:prstGeom>
            <a:noFill/>
            <a:ln/>
          </p:spPr>
          <p:txBody>
            <a:bodyPr wrap="square" lIns="0" tIns="0" rIns="0" bIns="0" rtlCol="0" anchor="t"/>
            <a:lstStyle/>
            <a:p>
              <a:pPr marL="0" indent="0">
                <a:lnSpc>
                  <a:spcPts val="1700"/>
                </a:lnSpc>
                <a:buNone/>
              </a:pPr>
              <a:r>
                <a:rPr lang="en-US" sz="1250" dirty="0">
                  <a:solidFill>
                    <a:srgbClr val="5D6B69"/>
                  </a:solidFill>
                  <a:latin typeface="Arial" pitchFamily="34" charset="0"/>
                  <a:ea typeface="Arial" pitchFamily="34" charset="-122"/>
                  <a:cs typeface="Arial" pitchFamily="34" charset="-120"/>
                </a:rPr>
                <a:t>Alojados íntegramente en territorio español, en centros de proceso de datos certificados. Los datos no salen de la Unión Europea.</a:t>
              </a:r>
              <a:endParaRPr lang="en-US" sz="1250" dirty="0"/>
            </a:p>
          </p:txBody>
        </p:sp>
      </p:grpSp>
      <p:grpSp>
        <p:nvGrpSpPr>
          <p:cNvPr id="26" name="Grupo 25">
            <a:extLst>
              <a:ext uri="{FF2B5EF4-FFF2-40B4-BE49-F238E27FC236}">
                <a16:creationId xmlns:a16="http://schemas.microsoft.com/office/drawing/2014/main" id="{B6A7DCB1-F93F-82ED-DA90-C797236749A9}"/>
              </a:ext>
            </a:extLst>
          </p:cNvPr>
          <p:cNvGrpSpPr/>
          <p:nvPr/>
        </p:nvGrpSpPr>
        <p:grpSpPr>
          <a:xfrm>
            <a:off x="462573" y="4014618"/>
            <a:ext cx="5212080" cy="1691640"/>
            <a:chOff x="731520" y="3931920"/>
            <a:chExt cx="5212080" cy="1691640"/>
          </a:xfrm>
        </p:grpSpPr>
        <p:sp>
          <p:nvSpPr>
            <p:cNvPr id="13" name="Shape 11"/>
            <p:cNvSpPr/>
            <p:nvPr/>
          </p:nvSpPr>
          <p:spPr>
            <a:xfrm>
              <a:off x="731520" y="3931920"/>
              <a:ext cx="5212080" cy="1691640"/>
            </a:xfrm>
            <a:prstGeom prst="roundRect">
              <a:avLst>
                <a:gd name="adj" fmla="val 5405"/>
              </a:avLst>
            </a:prstGeom>
            <a:solidFill>
              <a:srgbClr val="F4F7F6"/>
            </a:solidFill>
            <a:ln w="12700">
              <a:solidFill>
                <a:srgbClr val="E3E8E7"/>
              </a:solidFill>
              <a:prstDash val="solid"/>
            </a:ln>
          </p:spPr>
          <p:txBody>
            <a:bodyPr/>
            <a:lstStyle/>
            <a:p>
              <a:endParaRPr lang="es-ES_tradnl"/>
            </a:p>
          </p:txBody>
        </p:sp>
        <p:sp>
          <p:nvSpPr>
            <p:cNvPr id="14" name="Shape 12"/>
            <p:cNvSpPr/>
            <p:nvPr/>
          </p:nvSpPr>
          <p:spPr>
            <a:xfrm>
              <a:off x="1051560" y="4279392"/>
              <a:ext cx="64008" cy="292608"/>
            </a:xfrm>
            <a:prstGeom prst="rect">
              <a:avLst/>
            </a:prstGeom>
            <a:solidFill>
              <a:srgbClr val="00A754"/>
            </a:solidFill>
            <a:ln/>
          </p:spPr>
          <p:txBody>
            <a:bodyPr/>
            <a:lstStyle/>
            <a:p>
              <a:endParaRPr lang="es-ES_tradnl"/>
            </a:p>
          </p:txBody>
        </p:sp>
        <p:sp>
          <p:nvSpPr>
            <p:cNvPr id="15" name="Text 13"/>
            <p:cNvSpPr/>
            <p:nvPr/>
          </p:nvSpPr>
          <p:spPr>
            <a:xfrm>
              <a:off x="1280160" y="4224528"/>
              <a:ext cx="4389120" cy="384048"/>
            </a:xfrm>
            <a:prstGeom prst="rect">
              <a:avLst/>
            </a:prstGeom>
            <a:noFill/>
            <a:ln/>
          </p:spPr>
          <p:txBody>
            <a:bodyPr wrap="square" lIns="0" tIns="0" rIns="0" bIns="0" rtlCol="0" anchor="ctr"/>
            <a:lstStyle/>
            <a:p>
              <a:pPr marL="0" indent="0">
                <a:buNone/>
              </a:pPr>
              <a:r>
                <a:rPr lang="en-US" sz="1700" b="1" dirty="0">
                  <a:solidFill>
                    <a:srgbClr val="283C3A"/>
                  </a:solidFill>
                  <a:latin typeface="Arial" pitchFamily="34" charset="0"/>
                  <a:ea typeface="Arial" pitchFamily="34" charset="-122"/>
                  <a:cs typeface="Arial" pitchFamily="34" charset="-120"/>
                </a:rPr>
                <a:t>Nunca se ceden a terceros</a:t>
              </a:r>
              <a:endParaRPr lang="en-US" sz="1700" dirty="0"/>
            </a:p>
          </p:txBody>
        </p:sp>
        <p:sp>
          <p:nvSpPr>
            <p:cNvPr id="16" name="Text 14"/>
            <p:cNvSpPr/>
            <p:nvPr/>
          </p:nvSpPr>
          <p:spPr>
            <a:xfrm>
              <a:off x="1280160" y="4681728"/>
              <a:ext cx="4389120" cy="777240"/>
            </a:xfrm>
            <a:prstGeom prst="rect">
              <a:avLst/>
            </a:prstGeom>
            <a:noFill/>
            <a:ln/>
          </p:spPr>
          <p:txBody>
            <a:bodyPr wrap="square" lIns="0" tIns="0" rIns="0" bIns="0" rtlCol="0" anchor="t"/>
            <a:lstStyle/>
            <a:p>
              <a:pPr marL="0" indent="0">
                <a:lnSpc>
                  <a:spcPts val="1700"/>
                </a:lnSpc>
                <a:buNone/>
              </a:pPr>
              <a:r>
                <a:rPr lang="en-US" sz="1250" dirty="0">
                  <a:solidFill>
                    <a:srgbClr val="5D6B69"/>
                  </a:solidFill>
                  <a:latin typeface="Arial" pitchFamily="34" charset="0"/>
                  <a:ea typeface="Arial" pitchFamily="34" charset="-122"/>
                  <a:cs typeface="Arial" pitchFamily="34" charset="-120"/>
                </a:rPr>
                <a:t>No se venden ni se comparten. Solo acceden los profesionales del centro, y podéis pedir que se use un código en lugar del nombre de vuestro hijo o hija.</a:t>
              </a:r>
              <a:endParaRPr lang="en-US" sz="1250" dirty="0"/>
            </a:p>
          </p:txBody>
        </p:sp>
      </p:grpSp>
      <p:grpSp>
        <p:nvGrpSpPr>
          <p:cNvPr id="28" name="Grupo 27">
            <a:extLst>
              <a:ext uri="{FF2B5EF4-FFF2-40B4-BE49-F238E27FC236}">
                <a16:creationId xmlns:a16="http://schemas.microsoft.com/office/drawing/2014/main" id="{50E79612-081B-3897-BDC3-F4FC8E95069D}"/>
              </a:ext>
            </a:extLst>
          </p:cNvPr>
          <p:cNvGrpSpPr/>
          <p:nvPr/>
        </p:nvGrpSpPr>
        <p:grpSpPr>
          <a:xfrm>
            <a:off x="6404027" y="4014618"/>
            <a:ext cx="5212080" cy="1691640"/>
            <a:chOff x="6172200" y="3931920"/>
            <a:chExt cx="5212080" cy="1691640"/>
          </a:xfrm>
        </p:grpSpPr>
        <p:sp>
          <p:nvSpPr>
            <p:cNvPr id="17" name="Shape 15"/>
            <p:cNvSpPr/>
            <p:nvPr/>
          </p:nvSpPr>
          <p:spPr>
            <a:xfrm>
              <a:off x="6172200" y="3931920"/>
              <a:ext cx="5212080" cy="1691640"/>
            </a:xfrm>
            <a:prstGeom prst="roundRect">
              <a:avLst>
                <a:gd name="adj" fmla="val 5405"/>
              </a:avLst>
            </a:prstGeom>
            <a:solidFill>
              <a:srgbClr val="F4F7F6"/>
            </a:solidFill>
            <a:ln w="12700">
              <a:solidFill>
                <a:srgbClr val="E3E8E7"/>
              </a:solidFill>
              <a:prstDash val="solid"/>
            </a:ln>
          </p:spPr>
          <p:txBody>
            <a:bodyPr/>
            <a:lstStyle/>
            <a:p>
              <a:endParaRPr lang="es-ES_tradnl"/>
            </a:p>
          </p:txBody>
        </p:sp>
        <p:sp>
          <p:nvSpPr>
            <p:cNvPr id="18" name="Shape 16"/>
            <p:cNvSpPr/>
            <p:nvPr/>
          </p:nvSpPr>
          <p:spPr>
            <a:xfrm>
              <a:off x="6492240" y="4279392"/>
              <a:ext cx="64008" cy="292608"/>
            </a:xfrm>
            <a:prstGeom prst="rect">
              <a:avLst/>
            </a:prstGeom>
            <a:solidFill>
              <a:srgbClr val="00A754"/>
            </a:solidFill>
            <a:ln/>
          </p:spPr>
          <p:txBody>
            <a:bodyPr/>
            <a:lstStyle/>
            <a:p>
              <a:endParaRPr lang="es-ES_tradnl"/>
            </a:p>
          </p:txBody>
        </p:sp>
        <p:sp>
          <p:nvSpPr>
            <p:cNvPr id="19" name="Text 17"/>
            <p:cNvSpPr/>
            <p:nvPr/>
          </p:nvSpPr>
          <p:spPr>
            <a:xfrm>
              <a:off x="6720840" y="4224528"/>
              <a:ext cx="4389120" cy="384048"/>
            </a:xfrm>
            <a:prstGeom prst="rect">
              <a:avLst/>
            </a:prstGeom>
            <a:noFill/>
            <a:ln/>
          </p:spPr>
          <p:txBody>
            <a:bodyPr wrap="square" lIns="0" tIns="0" rIns="0" bIns="0" rtlCol="0" anchor="ctr"/>
            <a:lstStyle/>
            <a:p>
              <a:pPr marL="0" indent="0">
                <a:buNone/>
              </a:pPr>
              <a:r>
                <a:rPr lang="en-US" sz="1700" b="1" dirty="0">
                  <a:solidFill>
                    <a:srgbClr val="283C3A"/>
                  </a:solidFill>
                  <a:latin typeface="Arial" pitchFamily="34" charset="0"/>
                  <a:ea typeface="Arial" pitchFamily="34" charset="-122"/>
                  <a:cs typeface="Arial" pitchFamily="34" charset="-120"/>
                </a:rPr>
                <a:t>Investigación anonimizada</a:t>
              </a:r>
              <a:endParaRPr lang="en-US" sz="1700" dirty="0"/>
            </a:p>
          </p:txBody>
        </p:sp>
        <p:sp>
          <p:nvSpPr>
            <p:cNvPr id="20" name="Text 18"/>
            <p:cNvSpPr/>
            <p:nvPr/>
          </p:nvSpPr>
          <p:spPr>
            <a:xfrm>
              <a:off x="6720840" y="4681728"/>
              <a:ext cx="4389120" cy="777240"/>
            </a:xfrm>
            <a:prstGeom prst="rect">
              <a:avLst/>
            </a:prstGeom>
            <a:noFill/>
            <a:ln/>
          </p:spPr>
          <p:txBody>
            <a:bodyPr wrap="square" lIns="0" tIns="0" rIns="0" bIns="0" rtlCol="0" anchor="t"/>
            <a:lstStyle/>
            <a:p>
              <a:pPr marL="0" indent="0">
                <a:lnSpc>
                  <a:spcPts val="1700"/>
                </a:lnSpc>
                <a:buNone/>
              </a:pPr>
              <a:r>
                <a:rPr lang="en-US" sz="1250" dirty="0">
                  <a:solidFill>
                    <a:srgbClr val="5D6B69"/>
                  </a:solidFill>
                  <a:latin typeface="Arial" pitchFamily="34" charset="0"/>
                  <a:ea typeface="Arial" pitchFamily="34" charset="-122"/>
                  <a:cs typeface="Arial" pitchFamily="34" charset="-120"/>
                </a:rPr>
                <a:t>DIDE conserva información totalmente anonimizada, sin nombres, sin centros y sin ubicaciones, para mejorar la herramienta y para estudios educativos.</a:t>
              </a:r>
              <a:endParaRPr lang="en-US" sz="1250" dirty="0"/>
            </a:p>
          </p:txBody>
        </p:sp>
      </p:grpSp>
      <p:pic>
        <p:nvPicPr>
          <p:cNvPr id="21" name="Google Shape;129;g3eab288e669_0_7" descr="Un dibujo de una cara feliz  Descripción generada automáticamente con confianza baja">
            <a:extLst>
              <a:ext uri="{FF2B5EF4-FFF2-40B4-BE49-F238E27FC236}">
                <a16:creationId xmlns:a16="http://schemas.microsoft.com/office/drawing/2014/main" id="{7394254B-2EE0-5111-AF95-2AF9B97AB5D8}"/>
              </a:ext>
            </a:extLst>
          </p:cNvPr>
          <p:cNvPicPr preferRelativeResize="0"/>
          <p:nvPr/>
        </p:nvPicPr>
        <p:blipFill rotWithShape="1">
          <a:blip r:embed="rId3">
            <a:alphaModFix/>
          </a:blip>
          <a:srcRect/>
          <a:stretch/>
        </p:blipFill>
        <p:spPr>
          <a:xfrm>
            <a:off x="10215877" y="6035040"/>
            <a:ext cx="1806453" cy="798007"/>
          </a:xfrm>
          <a:prstGeom prst="rect">
            <a:avLst/>
          </a:prstGeom>
          <a:noFill/>
          <a:ln>
            <a:noFill/>
          </a:ln>
        </p:spPr>
      </p:pic>
      <p:sp>
        <p:nvSpPr>
          <p:cNvPr id="23" name="CuadroTexto 22">
            <a:extLst>
              <a:ext uri="{FF2B5EF4-FFF2-40B4-BE49-F238E27FC236}">
                <a16:creationId xmlns:a16="http://schemas.microsoft.com/office/drawing/2014/main" id="{1BA49834-EC25-6437-B217-03C225147469}"/>
              </a:ext>
            </a:extLst>
          </p:cNvPr>
          <p:cNvSpPr txBox="1"/>
          <p:nvPr/>
        </p:nvSpPr>
        <p:spPr>
          <a:xfrm>
            <a:off x="731520" y="6035040"/>
            <a:ext cx="7433534" cy="646331"/>
          </a:xfrm>
          <a:prstGeom prst="rect">
            <a:avLst/>
          </a:prstGeom>
          <a:noFill/>
        </p:spPr>
        <p:txBody>
          <a:bodyPr wrap="square">
            <a:spAutoFit/>
          </a:bodyPr>
          <a:lstStyle/>
          <a:p>
            <a:r>
              <a:rPr lang="es-ES_tradnl" dirty="0"/>
              <a:t>Aquí tenéis todo lo relacionado con la seguridad y la privacidad:</a:t>
            </a:r>
          </a:p>
          <a:p>
            <a:r>
              <a:rPr lang="es-ES_tradnl" dirty="0">
                <a:hlinkClick r:id="rId4"/>
              </a:rPr>
              <a:t>www.dide.org/privacidad-y-seguridad-de-los-datos</a:t>
            </a:r>
            <a:r>
              <a:rPr lang="es-ES_tradnl" dirty="0"/>
              <a:t> </a:t>
            </a:r>
          </a:p>
        </p:txBody>
      </p:sp>
      <p:pic>
        <p:nvPicPr>
          <p:cNvPr id="24" name="Imagen 23">
            <a:extLst>
              <a:ext uri="{FF2B5EF4-FFF2-40B4-BE49-F238E27FC236}">
                <a16:creationId xmlns:a16="http://schemas.microsoft.com/office/drawing/2014/main" id="{200E50C0-94F6-BB82-0F7B-5341AFB492CF}"/>
              </a:ext>
            </a:extLst>
          </p:cNvPr>
          <p:cNvPicPr>
            <a:picLocks noChangeAspect="1"/>
          </p:cNvPicPr>
          <p:nvPr/>
        </p:nvPicPr>
        <p:blipFill>
          <a:blip r:embed="rId5"/>
          <a:stretch>
            <a:fillRect/>
          </a:stretch>
        </p:blipFill>
        <p:spPr>
          <a:xfrm>
            <a:off x="4671495" y="1647952"/>
            <a:ext cx="1457676" cy="1772849"/>
          </a:xfrm>
          <a:prstGeom prst="rect">
            <a:avLst/>
          </a:prstGeom>
        </p:spPr>
      </p:pic>
      <p:pic>
        <p:nvPicPr>
          <p:cNvPr id="29" name="Imagen 28">
            <a:extLst>
              <a:ext uri="{FF2B5EF4-FFF2-40B4-BE49-F238E27FC236}">
                <a16:creationId xmlns:a16="http://schemas.microsoft.com/office/drawing/2014/main" id="{0CF06B3D-7C81-C9FD-DBBE-27E57B981497}"/>
              </a:ext>
            </a:extLst>
          </p:cNvPr>
          <p:cNvPicPr>
            <a:picLocks noChangeAspect="1"/>
          </p:cNvPicPr>
          <p:nvPr/>
        </p:nvPicPr>
        <p:blipFill>
          <a:blip r:embed="rId6"/>
          <a:stretch>
            <a:fillRect/>
          </a:stretch>
        </p:blipFill>
        <p:spPr>
          <a:xfrm>
            <a:off x="8297819" y="2716805"/>
            <a:ext cx="1846513" cy="984807"/>
          </a:xfrm>
          <a:prstGeom prst="rect">
            <a:avLst/>
          </a:prstGeom>
        </p:spPr>
      </p:pic>
      <p:pic>
        <p:nvPicPr>
          <p:cNvPr id="30" name="Imagen 29">
            <a:extLst>
              <a:ext uri="{FF2B5EF4-FFF2-40B4-BE49-F238E27FC236}">
                <a16:creationId xmlns:a16="http://schemas.microsoft.com/office/drawing/2014/main" id="{4BD4B197-CB47-B88A-5CDE-3B8EF05AC7F5}"/>
              </a:ext>
            </a:extLst>
          </p:cNvPr>
          <p:cNvPicPr>
            <a:picLocks noChangeAspect="1"/>
          </p:cNvPicPr>
          <p:nvPr/>
        </p:nvPicPr>
        <p:blipFill>
          <a:blip r:embed="rId7"/>
          <a:stretch>
            <a:fillRect/>
          </a:stretch>
        </p:blipFill>
        <p:spPr>
          <a:xfrm>
            <a:off x="10499090" y="2004611"/>
            <a:ext cx="1171164" cy="142438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E84E0F"/>
        </a:solidFill>
        <a:effectLst/>
      </p:bgPr>
    </p:bg>
    <p:spTree>
      <p:nvGrpSpPr>
        <p:cNvPr id="1" name=""/>
        <p:cNvGrpSpPr/>
        <p:nvPr/>
      </p:nvGrpSpPr>
      <p:grpSpPr>
        <a:xfrm>
          <a:off x="0" y="0"/>
          <a:ext cx="0" cy="0"/>
          <a:chOff x="0" y="0"/>
          <a:chExt cx="0" cy="0"/>
        </a:xfrm>
      </p:grpSpPr>
      <p:sp>
        <p:nvSpPr>
          <p:cNvPr id="2" name="Text 0"/>
          <p:cNvSpPr/>
          <p:nvPr/>
        </p:nvSpPr>
        <p:spPr>
          <a:xfrm>
            <a:off x="1005840" y="1874520"/>
            <a:ext cx="10149840" cy="2194560"/>
          </a:xfrm>
          <a:prstGeom prst="rect">
            <a:avLst/>
          </a:prstGeom>
          <a:noFill/>
          <a:ln/>
        </p:spPr>
        <p:txBody>
          <a:bodyPr wrap="square" rtlCol="0" anchor="ctr"/>
          <a:lstStyle/>
          <a:p>
            <a:pPr marL="0" indent="0" algn="ctr">
              <a:lnSpc>
                <a:spcPts val="4400"/>
              </a:lnSpc>
              <a:buNone/>
            </a:pPr>
            <a:r>
              <a:rPr lang="en-US" sz="3000" b="1" dirty="0">
                <a:solidFill>
                  <a:srgbClr val="FFFFFF"/>
                </a:solidFill>
                <a:latin typeface="Arial" pitchFamily="34" charset="0"/>
                <a:ea typeface="Arial" pitchFamily="34" charset="-122"/>
                <a:cs typeface="Arial" pitchFamily="34" charset="-120"/>
              </a:rPr>
              <a:t>“Querer cambiar el mundo puede parecer ambicioso,</a:t>
            </a:r>
            <a:endParaRPr lang="en-US" sz="3000" dirty="0"/>
          </a:p>
          <a:p>
            <a:pPr marL="0" indent="0" algn="ctr">
              <a:lnSpc>
                <a:spcPts val="4400"/>
              </a:lnSpc>
              <a:buNone/>
            </a:pPr>
            <a:r>
              <a:rPr lang="en-US" sz="3000" b="1" dirty="0">
                <a:solidFill>
                  <a:srgbClr val="FFFFFF"/>
                </a:solidFill>
                <a:latin typeface="Arial" pitchFamily="34" charset="0"/>
                <a:ea typeface="Arial" pitchFamily="34" charset="-122"/>
                <a:cs typeface="Arial" pitchFamily="34" charset="-120"/>
              </a:rPr>
              <a:t>pero si logramos cambiar la vida de un solo niño</a:t>
            </a:r>
            <a:endParaRPr lang="en-US" sz="3000" dirty="0"/>
          </a:p>
          <a:p>
            <a:pPr marL="0" indent="0" algn="ctr">
              <a:lnSpc>
                <a:spcPts val="4400"/>
              </a:lnSpc>
              <a:buNone/>
            </a:pPr>
            <a:r>
              <a:rPr lang="en-US" sz="3000" b="1" dirty="0">
                <a:solidFill>
                  <a:srgbClr val="FFFFFF"/>
                </a:solidFill>
                <a:latin typeface="Arial" pitchFamily="34" charset="0"/>
                <a:ea typeface="Arial" pitchFamily="34" charset="-122"/>
                <a:cs typeface="Arial" pitchFamily="34" charset="-120"/>
              </a:rPr>
              <a:t>o niña, habrá valido la pena”</a:t>
            </a:r>
            <a:endParaRPr lang="en-US" sz="3000" dirty="0"/>
          </a:p>
        </p:txBody>
      </p:sp>
      <p:sp>
        <p:nvSpPr>
          <p:cNvPr id="3" name="Shape 1"/>
          <p:cNvSpPr/>
          <p:nvPr/>
        </p:nvSpPr>
        <p:spPr>
          <a:xfrm>
            <a:off x="5623560" y="4434840"/>
            <a:ext cx="914400" cy="45720"/>
          </a:xfrm>
          <a:prstGeom prst="rect">
            <a:avLst/>
          </a:prstGeom>
          <a:solidFill>
            <a:srgbClr val="FFFFFF"/>
          </a:solidFill>
          <a:ln/>
        </p:spPr>
        <p:txBody>
          <a:bodyPr/>
          <a:lstStyle/>
          <a:p>
            <a:endParaRPr lang="es-ES_tradnl"/>
          </a:p>
        </p:txBody>
      </p:sp>
      <p:sp>
        <p:nvSpPr>
          <p:cNvPr id="4" name="Text 2"/>
          <p:cNvSpPr/>
          <p:nvPr/>
        </p:nvSpPr>
        <p:spPr>
          <a:xfrm>
            <a:off x="1005840" y="4754880"/>
            <a:ext cx="10149840" cy="457200"/>
          </a:xfrm>
          <a:prstGeom prst="rect">
            <a:avLst/>
          </a:prstGeom>
          <a:noFill/>
          <a:ln/>
        </p:spPr>
        <p:txBody>
          <a:bodyPr wrap="square" rtlCol="0" anchor="ctr"/>
          <a:lstStyle/>
          <a:p>
            <a:pPr marL="0" indent="0" algn="ctr">
              <a:buNone/>
            </a:pPr>
            <a:r>
              <a:rPr lang="en-US" sz="1900" dirty="0">
                <a:solidFill>
                  <a:srgbClr val="FFE4D6"/>
                </a:solidFill>
                <a:latin typeface="Arial" pitchFamily="34" charset="0"/>
                <a:ea typeface="Arial" pitchFamily="34" charset="-122"/>
                <a:cs typeface="Arial" pitchFamily="34" charset="-120"/>
              </a:rPr>
              <a:t>Contamos con vuestra colaboración</a:t>
            </a:r>
            <a:endParaRPr lang="en-US" sz="1900" dirty="0"/>
          </a:p>
        </p:txBody>
      </p:sp>
      <p:sp>
        <p:nvSpPr>
          <p:cNvPr id="5" name="Text 3"/>
          <p:cNvSpPr/>
          <p:nvPr/>
        </p:nvSpPr>
        <p:spPr>
          <a:xfrm>
            <a:off x="1005840" y="5852160"/>
            <a:ext cx="10149840" cy="320040"/>
          </a:xfrm>
          <a:prstGeom prst="rect">
            <a:avLst/>
          </a:prstGeom>
          <a:noFill/>
          <a:ln/>
        </p:spPr>
        <p:txBody>
          <a:bodyPr wrap="square" rtlCol="0" anchor="ctr"/>
          <a:lstStyle/>
          <a:p>
            <a:pPr marL="0" indent="0" algn="ctr">
              <a:buNone/>
            </a:pPr>
            <a:r>
              <a:rPr lang="en-US" sz="1600" dirty="0">
                <a:solidFill>
                  <a:srgbClr val="F5B79A"/>
                </a:solidFill>
                <a:highlight>
                  <a:srgbClr val="FFFF00"/>
                </a:highlight>
                <a:latin typeface="Arial" pitchFamily="34" charset="0"/>
                <a:ea typeface="Arial" pitchFamily="34" charset="-122"/>
                <a:cs typeface="Arial" pitchFamily="34" charset="-120"/>
              </a:rPr>
              <a:t>[ logo del centro ]</a:t>
            </a:r>
            <a:endParaRPr lang="en-US" sz="1600" dirty="0">
              <a:highlight>
                <a:srgbClr val="FFFF00"/>
              </a:highlight>
            </a:endParaRPr>
          </a:p>
        </p:txBody>
      </p:sp>
      <p:pic>
        <p:nvPicPr>
          <p:cNvPr id="6" name="Imagen 5">
            <a:extLst>
              <a:ext uri="{FF2B5EF4-FFF2-40B4-BE49-F238E27FC236}">
                <a16:creationId xmlns:a16="http://schemas.microsoft.com/office/drawing/2014/main" id="{339C3689-1715-D4B0-0142-58CE7077EA81}"/>
              </a:ext>
            </a:extLst>
          </p:cNvPr>
          <p:cNvPicPr>
            <a:picLocks noChangeAspect="1"/>
          </p:cNvPicPr>
          <p:nvPr/>
        </p:nvPicPr>
        <p:blipFill>
          <a:blip r:embed="rId3"/>
          <a:stretch>
            <a:fillRect/>
          </a:stretch>
        </p:blipFill>
        <p:spPr>
          <a:xfrm>
            <a:off x="4654550" y="467360"/>
            <a:ext cx="2882900" cy="10414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TotalTime>
  <Words>871</Words>
  <Application>Microsoft Macintosh PowerPoint</Application>
  <PresentationFormat>Panorámica</PresentationFormat>
  <Paragraphs>85</Paragraphs>
  <Slides>7</Slides>
  <Notes>7</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vt:i4>
      </vt:variant>
    </vt:vector>
  </HeadingPairs>
  <TitlesOfParts>
    <vt:vector size="11" baseType="lpstr">
      <vt:lpstr>Arial</vt:lpstr>
      <vt:lpstr>Calibri</vt:lpstr>
      <vt:lpstr>Lato</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Alberto Ramirez</cp:lastModifiedBy>
  <cp:revision>3</cp:revision>
  <dcterms:created xsi:type="dcterms:W3CDTF">2026-08-15T10:37:36Z</dcterms:created>
  <dcterms:modified xsi:type="dcterms:W3CDTF">2026-08-15T11:13:10Z</dcterms:modified>
</cp:coreProperties>
</file>